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5"/>
  </p:notesMasterIdLst>
  <p:sldIdLst>
    <p:sldId id="298" r:id="rId2"/>
    <p:sldId id="256" r:id="rId3"/>
    <p:sldId id="257" r:id="rId4"/>
    <p:sldId id="258" r:id="rId5"/>
    <p:sldId id="263" r:id="rId6"/>
    <p:sldId id="266" r:id="rId7"/>
    <p:sldId id="267" r:id="rId8"/>
    <p:sldId id="265" r:id="rId9"/>
    <p:sldId id="264" r:id="rId10"/>
    <p:sldId id="262" r:id="rId11"/>
    <p:sldId id="259" r:id="rId12"/>
    <p:sldId id="270" r:id="rId13"/>
    <p:sldId id="276" r:id="rId14"/>
    <p:sldId id="275" r:id="rId15"/>
    <p:sldId id="274" r:id="rId16"/>
    <p:sldId id="272" r:id="rId17"/>
    <p:sldId id="273" r:id="rId18"/>
    <p:sldId id="271" r:id="rId19"/>
    <p:sldId id="260" r:id="rId20"/>
    <p:sldId id="261" r:id="rId21"/>
    <p:sldId id="296" r:id="rId22"/>
    <p:sldId id="297" r:id="rId23"/>
    <p:sldId id="295" r:id="rId24"/>
    <p:sldId id="290" r:id="rId25"/>
    <p:sldId id="293" r:id="rId26"/>
    <p:sldId id="294" r:id="rId27"/>
    <p:sldId id="292" r:id="rId28"/>
    <p:sldId id="291" r:id="rId29"/>
    <p:sldId id="289" r:id="rId30"/>
    <p:sldId id="285" r:id="rId31"/>
    <p:sldId id="287" r:id="rId32"/>
    <p:sldId id="288" r:id="rId33"/>
    <p:sldId id="286" r:id="rId34"/>
    <p:sldId id="281" r:id="rId35"/>
    <p:sldId id="283" r:id="rId36"/>
    <p:sldId id="284" r:id="rId37"/>
    <p:sldId id="282" r:id="rId38"/>
    <p:sldId id="280" r:id="rId39"/>
    <p:sldId id="269" r:id="rId40"/>
    <p:sldId id="278" r:id="rId41"/>
    <p:sldId id="279" r:id="rId42"/>
    <p:sldId id="268" r:id="rId43"/>
    <p:sldId id="277" r:id="rId44"/>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5" d="100"/>
          <a:sy n="55" d="100"/>
        </p:scale>
        <p:origin x="-28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3F96CB-708D-4ABC-B630-1C058810B726}" type="datetimeFigureOut">
              <a:rPr lang="es-ES" smtClean="0"/>
              <a:pPr/>
              <a:t>11/11/2010</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636367-7266-4098-B317-0F3A23489E5C}" type="slidenum">
              <a:rPr lang="es-ES" smtClean="0"/>
              <a:pPr/>
              <a:t>‹Nº›</a:t>
            </a:fld>
            <a:endParaRPr lang="es-E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A6636367-7266-4098-B317-0F3A23489E5C}" type="slidenum">
              <a:rPr lang="es-ES" smtClean="0"/>
              <a:pPr/>
              <a:t>1</a:t>
            </a:fld>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A6636367-7266-4098-B317-0F3A23489E5C}" type="slidenum">
              <a:rPr lang="es-ES" smtClean="0"/>
              <a:pPr/>
              <a:t>8</a:t>
            </a:fld>
            <a:endParaRPr lang="es-E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A6636367-7266-4098-B317-0F3A23489E5C}" type="slidenum">
              <a:rPr lang="es-ES" smtClean="0"/>
              <a:pPr/>
              <a:t>10</a:t>
            </a:fld>
            <a:endParaRPr lang="es-E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A6636367-7266-4098-B317-0F3A23489E5C}" type="slidenum">
              <a:rPr lang="es-ES" smtClean="0"/>
              <a:pPr/>
              <a:t>33</a:t>
            </a:fld>
            <a:endParaRPr lang="es-E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A6636367-7266-4098-B317-0F3A23489E5C}" type="slidenum">
              <a:rPr lang="es-ES" smtClean="0"/>
              <a:pPr/>
              <a:t>39</a:t>
            </a:fld>
            <a:endParaRPr lang="es-E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A6636367-7266-4098-B317-0F3A23489E5C}" type="slidenum">
              <a:rPr lang="es-ES" smtClean="0"/>
              <a:pPr/>
              <a:t>43</a:t>
            </a:fld>
            <a:endParaRPr lang="es-E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r>
              <a:rPr lang="es-CO" dirty="0" smtClean="0"/>
              <a:t>04/11/2010</a:t>
            </a:r>
            <a:endParaRPr lang="es-CO" dirty="0"/>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CO" dirty="0"/>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425561D9-AD40-422F-A79A-3501C0627ABD}" type="slidenum">
              <a:rPr lang="es-CO" smtClean="0"/>
              <a:pPr/>
              <a:t>‹Nº›</a:t>
            </a:fld>
            <a:endParaRPr lang="es-CO" dirty="0"/>
          </a:p>
        </p:txBody>
      </p:sp>
    </p:spTree>
  </p:cSld>
  <p:clrMapOvr>
    <a:masterClrMapping/>
  </p:clrMapOvr>
  <p:transition>
    <p:newsflash/>
    <p:sndAc>
      <p:stSnd>
        <p:snd r:embed="rId1" name="whoosh.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r>
              <a:rPr lang="es-CO" dirty="0" smtClean="0"/>
              <a:t>04/11/2010</a:t>
            </a:r>
            <a:endParaRPr lang="es-CO" dirty="0"/>
          </a:p>
        </p:txBody>
      </p:sp>
      <p:sp>
        <p:nvSpPr>
          <p:cNvPr id="5" name="4 Marcador de pie de página"/>
          <p:cNvSpPr>
            <a:spLocks noGrp="1"/>
          </p:cNvSpPr>
          <p:nvPr>
            <p:ph type="ftr" sz="quarter" idx="11"/>
          </p:nvPr>
        </p:nvSpPr>
        <p:spPr/>
        <p:txBody>
          <a:bodyPr/>
          <a:lstStyle>
            <a:extLst/>
          </a:lstStyle>
          <a:p>
            <a:endParaRPr lang="es-CO" dirty="0"/>
          </a:p>
        </p:txBody>
      </p:sp>
      <p:sp>
        <p:nvSpPr>
          <p:cNvPr id="6" name="5 Marcador de número de diapositiva"/>
          <p:cNvSpPr>
            <a:spLocks noGrp="1"/>
          </p:cNvSpPr>
          <p:nvPr>
            <p:ph type="sldNum" sz="quarter" idx="12"/>
          </p:nvPr>
        </p:nvSpPr>
        <p:spPr/>
        <p:txBody>
          <a:bodyPr/>
          <a:lstStyle>
            <a:extLst/>
          </a:lstStyle>
          <a:p>
            <a:fld id="{425561D9-AD40-422F-A79A-3501C0627ABD}" type="slidenum">
              <a:rPr lang="es-CO" smtClean="0"/>
              <a:pPr/>
              <a:t>‹Nº›</a:t>
            </a:fld>
            <a:endParaRPr lang="es-CO" dirty="0"/>
          </a:p>
        </p:txBody>
      </p:sp>
    </p:spTree>
  </p:cSld>
  <p:clrMapOvr>
    <a:masterClrMapping/>
  </p:clrMapOvr>
  <p:transition>
    <p:newsflash/>
    <p:sndAc>
      <p:stSnd>
        <p:snd r:embed="rId1" name="whoosh.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r>
              <a:rPr lang="es-CO" dirty="0" smtClean="0"/>
              <a:t>04/11/2010</a:t>
            </a:r>
            <a:endParaRPr lang="es-CO" dirty="0"/>
          </a:p>
        </p:txBody>
      </p:sp>
      <p:sp>
        <p:nvSpPr>
          <p:cNvPr id="5" name="4 Marcador de pie de página"/>
          <p:cNvSpPr>
            <a:spLocks noGrp="1"/>
          </p:cNvSpPr>
          <p:nvPr>
            <p:ph type="ftr" sz="quarter" idx="11"/>
          </p:nvPr>
        </p:nvSpPr>
        <p:spPr/>
        <p:txBody>
          <a:bodyPr/>
          <a:lstStyle>
            <a:extLst/>
          </a:lstStyle>
          <a:p>
            <a:endParaRPr lang="es-CO" dirty="0"/>
          </a:p>
        </p:txBody>
      </p:sp>
      <p:sp>
        <p:nvSpPr>
          <p:cNvPr id="6" name="5 Marcador de número de diapositiva"/>
          <p:cNvSpPr>
            <a:spLocks noGrp="1"/>
          </p:cNvSpPr>
          <p:nvPr>
            <p:ph type="sldNum" sz="quarter" idx="12"/>
          </p:nvPr>
        </p:nvSpPr>
        <p:spPr/>
        <p:txBody>
          <a:bodyPr/>
          <a:lstStyle>
            <a:extLst/>
          </a:lstStyle>
          <a:p>
            <a:fld id="{425561D9-AD40-422F-A79A-3501C0627ABD}" type="slidenum">
              <a:rPr lang="es-CO" smtClean="0"/>
              <a:pPr/>
              <a:t>‹Nº›</a:t>
            </a:fld>
            <a:endParaRPr lang="es-CO" dirty="0"/>
          </a:p>
        </p:txBody>
      </p:sp>
    </p:spTree>
  </p:cSld>
  <p:clrMapOvr>
    <a:masterClrMapping/>
  </p:clrMapOvr>
  <p:transition>
    <p:newsflash/>
    <p:sndAc>
      <p:stSnd>
        <p:snd r:embed="rId1" name="whoosh.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r>
              <a:rPr lang="es-CO" dirty="0" smtClean="0"/>
              <a:t>04/11/2010</a:t>
            </a:r>
            <a:endParaRPr lang="es-CO" dirty="0"/>
          </a:p>
        </p:txBody>
      </p:sp>
      <p:sp>
        <p:nvSpPr>
          <p:cNvPr id="5" name="4 Marcador de pie de página"/>
          <p:cNvSpPr>
            <a:spLocks noGrp="1"/>
          </p:cNvSpPr>
          <p:nvPr>
            <p:ph type="ftr" sz="quarter" idx="11"/>
          </p:nvPr>
        </p:nvSpPr>
        <p:spPr/>
        <p:txBody>
          <a:bodyPr/>
          <a:lstStyle>
            <a:extLst/>
          </a:lstStyle>
          <a:p>
            <a:endParaRPr lang="es-CO" dirty="0"/>
          </a:p>
        </p:txBody>
      </p:sp>
      <p:sp>
        <p:nvSpPr>
          <p:cNvPr id="6" name="5 Marcador de número de diapositiva"/>
          <p:cNvSpPr>
            <a:spLocks noGrp="1"/>
          </p:cNvSpPr>
          <p:nvPr>
            <p:ph type="sldNum" sz="quarter" idx="12"/>
          </p:nvPr>
        </p:nvSpPr>
        <p:spPr/>
        <p:txBody>
          <a:bodyPr/>
          <a:lstStyle>
            <a:extLst/>
          </a:lstStyle>
          <a:p>
            <a:fld id="{425561D9-AD40-422F-A79A-3501C0627ABD}" type="slidenum">
              <a:rPr lang="es-CO" smtClean="0"/>
              <a:pPr/>
              <a:t>‹Nº›</a:t>
            </a:fld>
            <a:endParaRPr lang="es-CO" dirty="0"/>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transition>
    <p:newsflash/>
    <p:sndAc>
      <p:stSnd>
        <p:snd r:embed="rId1" name="whoosh.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r>
              <a:rPr lang="es-CO" dirty="0" smtClean="0"/>
              <a:t>04/11/2010</a:t>
            </a:r>
            <a:endParaRPr lang="es-CO" dirty="0"/>
          </a:p>
        </p:txBody>
      </p:sp>
      <p:sp>
        <p:nvSpPr>
          <p:cNvPr id="5" name="4 Marcador de pie de página"/>
          <p:cNvSpPr>
            <a:spLocks noGrp="1"/>
          </p:cNvSpPr>
          <p:nvPr>
            <p:ph type="ftr" sz="quarter" idx="11"/>
          </p:nvPr>
        </p:nvSpPr>
        <p:spPr/>
        <p:txBody>
          <a:bodyPr/>
          <a:lstStyle>
            <a:extLst/>
          </a:lstStyle>
          <a:p>
            <a:endParaRPr lang="es-CO" dirty="0"/>
          </a:p>
        </p:txBody>
      </p:sp>
      <p:sp>
        <p:nvSpPr>
          <p:cNvPr id="6" name="5 Marcador de número de diapositiva"/>
          <p:cNvSpPr>
            <a:spLocks noGrp="1"/>
          </p:cNvSpPr>
          <p:nvPr>
            <p:ph type="sldNum" sz="quarter" idx="12"/>
          </p:nvPr>
        </p:nvSpPr>
        <p:spPr/>
        <p:txBody>
          <a:bodyPr/>
          <a:lstStyle>
            <a:extLst/>
          </a:lstStyle>
          <a:p>
            <a:fld id="{425561D9-AD40-422F-A79A-3501C0627ABD}" type="slidenum">
              <a:rPr lang="es-CO" smtClean="0"/>
              <a:pPr/>
              <a:t>‹Nº›</a:t>
            </a:fld>
            <a:endParaRPr lang="es-CO" dirty="0"/>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transition>
    <p:newsflash/>
    <p:sndAc>
      <p:stSnd>
        <p:snd r:embed="rId1" name="whoosh.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r>
              <a:rPr lang="es-CO" dirty="0" smtClean="0"/>
              <a:t>04/11/2010</a:t>
            </a:r>
            <a:endParaRPr lang="es-CO" dirty="0"/>
          </a:p>
        </p:txBody>
      </p:sp>
      <p:sp>
        <p:nvSpPr>
          <p:cNvPr id="6" name="5 Marcador de pie de página"/>
          <p:cNvSpPr>
            <a:spLocks noGrp="1"/>
          </p:cNvSpPr>
          <p:nvPr>
            <p:ph type="ftr" sz="quarter" idx="11"/>
          </p:nvPr>
        </p:nvSpPr>
        <p:spPr/>
        <p:txBody>
          <a:bodyPr/>
          <a:lstStyle>
            <a:extLst/>
          </a:lstStyle>
          <a:p>
            <a:endParaRPr lang="es-CO" dirty="0"/>
          </a:p>
        </p:txBody>
      </p:sp>
      <p:sp>
        <p:nvSpPr>
          <p:cNvPr id="7" name="6 Marcador de número de diapositiva"/>
          <p:cNvSpPr>
            <a:spLocks noGrp="1"/>
          </p:cNvSpPr>
          <p:nvPr>
            <p:ph type="sldNum" sz="quarter" idx="12"/>
          </p:nvPr>
        </p:nvSpPr>
        <p:spPr/>
        <p:txBody>
          <a:bodyPr/>
          <a:lstStyle>
            <a:extLst/>
          </a:lstStyle>
          <a:p>
            <a:fld id="{425561D9-AD40-422F-A79A-3501C0627ABD}" type="slidenum">
              <a:rPr lang="es-CO" smtClean="0"/>
              <a:pPr/>
              <a:t>‹Nº›</a:t>
            </a:fld>
            <a:endParaRPr lang="es-CO" dirty="0"/>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transition>
    <p:newsflash/>
    <p:sndAc>
      <p:stSnd>
        <p:snd r:embed="rId1" name="whoosh.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r>
              <a:rPr lang="es-CO" dirty="0" smtClean="0"/>
              <a:t>04/11/2010</a:t>
            </a:r>
            <a:endParaRPr lang="es-CO" dirty="0"/>
          </a:p>
        </p:txBody>
      </p:sp>
      <p:sp>
        <p:nvSpPr>
          <p:cNvPr id="8" name="7 Marcador de pie de página"/>
          <p:cNvSpPr>
            <a:spLocks noGrp="1"/>
          </p:cNvSpPr>
          <p:nvPr>
            <p:ph type="ftr" sz="quarter" idx="11"/>
          </p:nvPr>
        </p:nvSpPr>
        <p:spPr/>
        <p:txBody>
          <a:bodyPr/>
          <a:lstStyle>
            <a:extLst/>
          </a:lstStyle>
          <a:p>
            <a:endParaRPr lang="es-CO" dirty="0"/>
          </a:p>
        </p:txBody>
      </p:sp>
      <p:sp>
        <p:nvSpPr>
          <p:cNvPr id="9" name="8 Marcador de número de diapositiva"/>
          <p:cNvSpPr>
            <a:spLocks noGrp="1"/>
          </p:cNvSpPr>
          <p:nvPr>
            <p:ph type="sldNum" sz="quarter" idx="12"/>
          </p:nvPr>
        </p:nvSpPr>
        <p:spPr/>
        <p:txBody>
          <a:bodyPr/>
          <a:lstStyle>
            <a:extLst/>
          </a:lstStyle>
          <a:p>
            <a:fld id="{425561D9-AD40-422F-A79A-3501C0627ABD}" type="slidenum">
              <a:rPr lang="es-CO" smtClean="0"/>
              <a:pPr/>
              <a:t>‹Nº›</a:t>
            </a:fld>
            <a:endParaRPr lang="es-CO" dirty="0"/>
          </a:p>
        </p:txBody>
      </p:sp>
    </p:spTree>
  </p:cSld>
  <p:clrMapOvr>
    <a:masterClrMapping/>
  </p:clrMapOvr>
  <p:transition>
    <p:newsflash/>
    <p:sndAc>
      <p:stSnd>
        <p:snd r:embed="rId1" name="whoosh.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r>
              <a:rPr lang="es-CO" dirty="0" smtClean="0"/>
              <a:t>04/11/2010</a:t>
            </a:r>
            <a:endParaRPr lang="es-CO" dirty="0"/>
          </a:p>
        </p:txBody>
      </p:sp>
      <p:sp>
        <p:nvSpPr>
          <p:cNvPr id="4" name="3 Marcador de pie de página"/>
          <p:cNvSpPr>
            <a:spLocks noGrp="1"/>
          </p:cNvSpPr>
          <p:nvPr>
            <p:ph type="ftr" sz="quarter" idx="11"/>
          </p:nvPr>
        </p:nvSpPr>
        <p:spPr/>
        <p:txBody>
          <a:bodyPr/>
          <a:lstStyle>
            <a:extLst/>
          </a:lstStyle>
          <a:p>
            <a:endParaRPr lang="es-CO" dirty="0"/>
          </a:p>
        </p:txBody>
      </p:sp>
      <p:sp>
        <p:nvSpPr>
          <p:cNvPr id="5" name="4 Marcador de número de diapositiva"/>
          <p:cNvSpPr>
            <a:spLocks noGrp="1"/>
          </p:cNvSpPr>
          <p:nvPr>
            <p:ph type="sldNum" sz="quarter" idx="12"/>
          </p:nvPr>
        </p:nvSpPr>
        <p:spPr/>
        <p:txBody>
          <a:bodyPr/>
          <a:lstStyle>
            <a:extLst/>
          </a:lstStyle>
          <a:p>
            <a:fld id="{425561D9-AD40-422F-A79A-3501C0627ABD}" type="slidenum">
              <a:rPr lang="es-CO" smtClean="0"/>
              <a:pPr/>
              <a:t>‹Nº›</a:t>
            </a:fld>
            <a:endParaRPr lang="es-CO" dirty="0"/>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transition>
    <p:newsflash/>
    <p:sndAc>
      <p:stSnd>
        <p:snd r:embed="rId1" name="whoosh.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r>
              <a:rPr lang="es-CO" dirty="0" smtClean="0"/>
              <a:t>04/11/2010</a:t>
            </a:r>
            <a:endParaRPr lang="es-CO" dirty="0"/>
          </a:p>
        </p:txBody>
      </p:sp>
      <p:sp>
        <p:nvSpPr>
          <p:cNvPr id="3" name="2 Marcador de pie de página"/>
          <p:cNvSpPr>
            <a:spLocks noGrp="1"/>
          </p:cNvSpPr>
          <p:nvPr>
            <p:ph type="ftr" sz="quarter" idx="11"/>
          </p:nvPr>
        </p:nvSpPr>
        <p:spPr/>
        <p:txBody>
          <a:bodyPr/>
          <a:lstStyle>
            <a:extLst/>
          </a:lstStyle>
          <a:p>
            <a:endParaRPr lang="es-CO" dirty="0"/>
          </a:p>
        </p:txBody>
      </p:sp>
      <p:sp>
        <p:nvSpPr>
          <p:cNvPr id="4" name="3 Marcador de número de diapositiva"/>
          <p:cNvSpPr>
            <a:spLocks noGrp="1"/>
          </p:cNvSpPr>
          <p:nvPr>
            <p:ph type="sldNum" sz="quarter" idx="12"/>
          </p:nvPr>
        </p:nvSpPr>
        <p:spPr/>
        <p:txBody>
          <a:bodyPr/>
          <a:lstStyle>
            <a:extLst/>
          </a:lstStyle>
          <a:p>
            <a:fld id="{425561D9-AD40-422F-A79A-3501C0627ABD}" type="slidenum">
              <a:rPr lang="es-CO" smtClean="0"/>
              <a:pPr/>
              <a:t>‹Nº›</a:t>
            </a:fld>
            <a:endParaRPr lang="es-CO" dirty="0"/>
          </a:p>
        </p:txBody>
      </p:sp>
    </p:spTree>
  </p:cSld>
  <p:clrMapOvr>
    <a:masterClrMapping/>
  </p:clrMapOvr>
  <p:transition>
    <p:newsflash/>
    <p:sndAc>
      <p:stSnd>
        <p:snd r:embed="rId1" name="whoosh.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r>
              <a:rPr lang="es-CO" dirty="0" smtClean="0"/>
              <a:t>04/11/2010</a:t>
            </a:r>
            <a:endParaRPr lang="es-CO" dirty="0"/>
          </a:p>
        </p:txBody>
      </p:sp>
      <p:sp>
        <p:nvSpPr>
          <p:cNvPr id="6" name="5 Marcador de pie de página"/>
          <p:cNvSpPr>
            <a:spLocks noGrp="1"/>
          </p:cNvSpPr>
          <p:nvPr>
            <p:ph type="ftr" sz="quarter" idx="11"/>
          </p:nvPr>
        </p:nvSpPr>
        <p:spPr/>
        <p:txBody>
          <a:bodyPr/>
          <a:lstStyle>
            <a:extLst/>
          </a:lstStyle>
          <a:p>
            <a:endParaRPr lang="es-CO" dirty="0"/>
          </a:p>
        </p:txBody>
      </p:sp>
      <p:sp>
        <p:nvSpPr>
          <p:cNvPr id="7" name="6 Marcador de número de diapositiva"/>
          <p:cNvSpPr>
            <a:spLocks noGrp="1"/>
          </p:cNvSpPr>
          <p:nvPr>
            <p:ph type="sldNum" sz="quarter" idx="12"/>
          </p:nvPr>
        </p:nvSpPr>
        <p:spPr/>
        <p:txBody>
          <a:bodyPr/>
          <a:lstStyle>
            <a:extLst/>
          </a:lstStyle>
          <a:p>
            <a:fld id="{425561D9-AD40-422F-A79A-3501C0627ABD}" type="slidenum">
              <a:rPr lang="es-CO" smtClean="0"/>
              <a:pPr/>
              <a:t>‹Nº›</a:t>
            </a:fld>
            <a:endParaRPr lang="es-CO" dirty="0"/>
          </a:p>
        </p:txBody>
      </p:sp>
    </p:spTree>
  </p:cSld>
  <p:clrMapOvr>
    <a:masterClrMapping/>
  </p:clrMapOvr>
  <p:transition>
    <p:newsflash/>
    <p:sndAc>
      <p:stSnd>
        <p:snd r:embed="rId1" name="whoosh.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dirty="0"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r>
              <a:rPr lang="es-CO" dirty="0" smtClean="0"/>
              <a:t>04/11/2010</a:t>
            </a:r>
            <a:endParaRPr lang="es-CO" dirty="0"/>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CO" dirty="0"/>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425561D9-AD40-422F-A79A-3501C0627ABD}" type="slidenum">
              <a:rPr lang="es-CO" smtClean="0"/>
              <a:pPr/>
              <a:t>‹Nº›</a:t>
            </a:fld>
            <a:endParaRPr lang="es-CO"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9 Triángulo rectángulo"/>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transition>
    <p:newsflash/>
    <p:sndAc>
      <p:stSnd>
        <p:snd r:embed="rId1" name="whoosh.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13 Triángulo rectángulo"/>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r>
              <a:rPr lang="es-CO" dirty="0" smtClean="0"/>
              <a:t>04/11/2010</a:t>
            </a:r>
            <a:endParaRPr lang="es-CO" dirty="0"/>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CO" dirty="0"/>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25561D9-AD40-422F-A79A-3501C0627ABD}" type="slidenum">
              <a:rPr lang="es-CO" smtClean="0"/>
              <a:pPr/>
              <a:t>‹Nº›</a:t>
            </a:fld>
            <a:endParaRPr lang="es-CO"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newsflash/>
    <p:sndAc>
      <p:stSnd>
        <p:snd r:embed="rId13" name="whoosh.wav"/>
      </p:stSnd>
    </p:sndAc>
  </p:transition>
  <p:timing>
    <p:tnLst>
      <p:par>
        <p:cTn id="1" dur="indefinite" restart="never" nodeType="tmRoot"/>
      </p:par>
    </p:tnLst>
  </p:timing>
  <p:hf hdr="0" ft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gif"/><Relationship Id="rId4" Type="http://schemas.openxmlformats.org/officeDocument/2006/relationships/hyperlink" Target="TRABAJO%20DE%20EXPOCISION%20JCMM%202010.pptx" TargetMode="Externa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11.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es.wikipedia.org/wiki/N%C3%BAcleo_(computaci%C3%B3n)" TargetMode="Externa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1.gif"/></Relationships>
</file>

<file path=ppt/slides/_rels/slide2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ecualug.org/user/elsanto" TargetMode="Externa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30.gif"/></Relationships>
</file>

<file path=ppt/slides/_rels/slide3.xml.rels><?xml version="1.0" encoding="UTF-8" standalone="yes"?>
<Relationships xmlns="http://schemas.openxmlformats.org/package/2006/relationships"><Relationship Id="rId3" Type="http://schemas.openxmlformats.org/officeDocument/2006/relationships/hyperlink" Target="http://es.wikipedia.org/wiki/%C3%89tica_hacker" TargetMode="Externa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30.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translate.googleusercontent.com/translate_c?hl=es&amp;sl=en&amp;tl=es&amp;u=http://support.microsoft.com/kb/314058&amp;rurl=translate.google.com.co&amp;usg=ALkJrhigZmxuvsfQxGl4BVnvwNWLHpOicA" TargetMode="External"/><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33.gif"/><Relationship Id="rId4" Type="http://schemas.openxmlformats.org/officeDocument/2006/relationships/hyperlink" Target="http://translate.googleusercontent.com/translate_c?hl=es&amp;sl=en&amp;tl=es&amp;u=http://windows.microsoft.com/en-us/windows/help/end-support-windows-xp-sp2-windows-vista-without-service-packs&amp;rurl=translate.google.com.co&amp;usg=ALkJrhgV5SQulDQjE4U5AMzZzodpziM69Q" TargetMode="External"/></Relationships>
</file>

<file path=ppt/slides/_rels/slide3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4.gif"/></Relationships>
</file>

<file path=ppt/slides/_rels/slide34.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0.gif"/></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ubuntu-es.org/user/login?destination=node/119052" TargetMode="External"/><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41.gif"/><Relationship Id="rId4" Type="http://schemas.openxmlformats.org/officeDocument/2006/relationships/hyperlink" Target="http://www.ubuntu-es.org/user/register?destination=node/119052"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ads.us.e-planning.net/ei/3/2be0/677a9e5f4fcb5491?rnd=0.8471313126851919&amp;pb=d2cd6a291d04cab6&amp;fi=0bd526fd3cdc7982" TargetMode="Externa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43.gif"/></Relationships>
</file>

<file path=ppt/slides/_rels/slide4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4.gif"/></Relationships>
</file>

<file path=ppt/slides/_rels/slide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IPod_Nano" TargetMode="External"/><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hyperlink" Target="http://tinyurl.com/33kx6o"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1340769"/>
            <a:ext cx="7772400" cy="1152128"/>
          </a:xfrm>
        </p:spPr>
        <p:txBody>
          <a:bodyPr>
            <a:normAutofit fontScale="90000"/>
          </a:bodyPr>
          <a:lstStyle/>
          <a:p>
            <a:pPr algn="ctr"/>
            <a:r>
              <a:rPr lang="es-CO" dirty="0" smtClean="0">
                <a:ln w="31550" cmpd="sng">
                  <a:gradFill>
                    <a:gsLst>
                      <a:gs pos="25000">
                        <a:schemeClr val="accent1">
                          <a:shade val="25000"/>
                          <a:satMod val="190000"/>
                        </a:schemeClr>
                      </a:gs>
                      <a:gs pos="80000">
                        <a:schemeClr val="accent1">
                          <a:tint val="75000"/>
                          <a:satMod val="190000"/>
                        </a:schemeClr>
                      </a:gs>
                    </a:gsLst>
                    <a:lin ang="5400000"/>
                  </a:gradFill>
                  <a:prstDash val="solid"/>
                </a:ln>
                <a:effectLst>
                  <a:outerShdw blurRad="41275" dist="12700" dir="12000000" algn="tl" rotWithShape="0">
                    <a:srgbClr val="000000">
                      <a:alpha val="40000"/>
                    </a:srgbClr>
                  </a:outerShdw>
                </a:effectLst>
                <a:latin typeface="Kristen ITC" pitchFamily="66" charset="0"/>
                <a:cs typeface="Arial" pitchFamily="34" charset="0"/>
              </a:rPr>
              <a:t>Taller de cuarenta y dos preguntas</a:t>
            </a:r>
            <a:br>
              <a:rPr lang="es-CO" dirty="0" smtClean="0">
                <a:ln w="31550" cmpd="sng">
                  <a:gradFill>
                    <a:gsLst>
                      <a:gs pos="25000">
                        <a:schemeClr val="accent1">
                          <a:shade val="25000"/>
                          <a:satMod val="190000"/>
                        </a:schemeClr>
                      </a:gs>
                      <a:gs pos="80000">
                        <a:schemeClr val="accent1">
                          <a:tint val="75000"/>
                          <a:satMod val="190000"/>
                        </a:schemeClr>
                      </a:gs>
                    </a:gsLst>
                    <a:lin ang="5400000"/>
                  </a:gradFill>
                  <a:prstDash val="solid"/>
                </a:ln>
                <a:effectLst>
                  <a:outerShdw blurRad="41275" dist="12700" dir="12000000" algn="tl" rotWithShape="0">
                    <a:srgbClr val="000000">
                      <a:alpha val="40000"/>
                    </a:srgbClr>
                  </a:outerShdw>
                </a:effectLst>
                <a:latin typeface="Kristen ITC" pitchFamily="66" charset="0"/>
                <a:cs typeface="Arial" pitchFamily="34" charset="0"/>
              </a:rPr>
            </a:br>
            <a:r>
              <a:rPr lang="es-CO" dirty="0" smtClean="0">
                <a:ln w="31550" cmpd="sng">
                  <a:gradFill>
                    <a:gsLst>
                      <a:gs pos="25000">
                        <a:schemeClr val="accent1">
                          <a:shade val="25000"/>
                          <a:satMod val="190000"/>
                        </a:schemeClr>
                      </a:gs>
                      <a:gs pos="80000">
                        <a:schemeClr val="accent1">
                          <a:tint val="75000"/>
                          <a:satMod val="190000"/>
                        </a:schemeClr>
                      </a:gs>
                    </a:gsLst>
                    <a:lin ang="5400000"/>
                  </a:gradFill>
                  <a:prstDash val="solid"/>
                </a:ln>
                <a:effectLst>
                  <a:outerShdw blurRad="41275" dist="12700" dir="12000000" algn="tl" rotWithShape="0">
                    <a:srgbClr val="000000">
                      <a:alpha val="40000"/>
                    </a:srgbClr>
                  </a:outerShdw>
                </a:effectLst>
                <a:latin typeface="Kristen ITC" pitchFamily="66" charset="0"/>
                <a:cs typeface="Arial" pitchFamily="34" charset="0"/>
                <a:hlinkClick r:id="rId4" action="ppaction://hlinkpres?slideindex=1&amp;slidetitle="/>
              </a:rPr>
              <a:t>Presentación</a:t>
            </a:r>
            <a:r>
              <a:rPr lang="es-CO" dirty="0" smtClean="0">
                <a:ln w="31550" cmpd="sng">
                  <a:gradFill>
                    <a:gsLst>
                      <a:gs pos="25000">
                        <a:schemeClr val="accent1">
                          <a:shade val="25000"/>
                          <a:satMod val="190000"/>
                        </a:schemeClr>
                      </a:gs>
                      <a:gs pos="80000">
                        <a:schemeClr val="accent1">
                          <a:tint val="75000"/>
                          <a:satMod val="190000"/>
                        </a:schemeClr>
                      </a:gs>
                    </a:gsLst>
                    <a:lin ang="5400000"/>
                  </a:gradFill>
                  <a:prstDash val="solid"/>
                </a:ln>
                <a:effectLst>
                  <a:outerShdw blurRad="41275" dist="12700" dir="12000000" algn="tl" rotWithShape="0">
                    <a:srgbClr val="000000">
                      <a:alpha val="40000"/>
                    </a:srgbClr>
                  </a:outerShdw>
                </a:effectLst>
                <a:latin typeface="Kristen ITC" pitchFamily="66" charset="0"/>
                <a:cs typeface="Arial" pitchFamily="34" charset="0"/>
              </a:rPr>
              <a:t> de Linux</a:t>
            </a:r>
            <a:r>
              <a:rPr lang="es-ES" sz="6000" dirty="0" smtClean="0">
                <a:ln w="31550" cmpd="sng">
                  <a:gradFill>
                    <a:gsLst>
                      <a:gs pos="25000">
                        <a:schemeClr val="accent1">
                          <a:shade val="25000"/>
                          <a:satMod val="190000"/>
                        </a:schemeClr>
                      </a:gs>
                      <a:gs pos="80000">
                        <a:schemeClr val="accent1">
                          <a:tint val="75000"/>
                          <a:satMod val="190000"/>
                        </a:schemeClr>
                      </a:gs>
                    </a:gsLst>
                    <a:lin ang="5400000"/>
                  </a:gradFill>
                  <a:prstDash val="solid"/>
                </a:ln>
                <a:effectLst>
                  <a:outerShdw blurRad="41275" dist="12700" dir="12000000" algn="tl" rotWithShape="0">
                    <a:srgbClr val="000000">
                      <a:alpha val="40000"/>
                    </a:srgbClr>
                  </a:outerShdw>
                </a:effectLst>
                <a:latin typeface="Kristen ITC" pitchFamily="66" charset="0"/>
                <a:cs typeface="Arial" pitchFamily="34" charset="0"/>
              </a:rPr>
              <a:t/>
            </a:r>
            <a:br>
              <a:rPr lang="es-ES" sz="6000" dirty="0" smtClean="0">
                <a:ln w="31550" cmpd="sng">
                  <a:gradFill>
                    <a:gsLst>
                      <a:gs pos="25000">
                        <a:schemeClr val="accent1">
                          <a:shade val="25000"/>
                          <a:satMod val="190000"/>
                        </a:schemeClr>
                      </a:gs>
                      <a:gs pos="80000">
                        <a:schemeClr val="accent1">
                          <a:tint val="75000"/>
                          <a:satMod val="190000"/>
                        </a:schemeClr>
                      </a:gs>
                    </a:gsLst>
                    <a:lin ang="5400000"/>
                  </a:gradFill>
                  <a:prstDash val="solid"/>
                </a:ln>
                <a:effectLst>
                  <a:outerShdw blurRad="41275" dist="12700" dir="12000000" algn="tl" rotWithShape="0">
                    <a:srgbClr val="000000">
                      <a:alpha val="40000"/>
                    </a:srgbClr>
                  </a:outerShdw>
                </a:effectLst>
                <a:latin typeface="Kristen ITC" pitchFamily="66" charset="0"/>
                <a:cs typeface="Arial" pitchFamily="34" charset="0"/>
              </a:rPr>
            </a:br>
            <a:endParaRPr lang="es-CO" dirty="0"/>
          </a:p>
        </p:txBody>
      </p:sp>
      <p:sp>
        <p:nvSpPr>
          <p:cNvPr id="3" name="2 Subtítulo"/>
          <p:cNvSpPr>
            <a:spLocks noGrp="1"/>
          </p:cNvSpPr>
          <p:nvPr>
            <p:ph type="subTitle" idx="1"/>
          </p:nvPr>
        </p:nvSpPr>
        <p:spPr>
          <a:xfrm>
            <a:off x="0" y="2060848"/>
            <a:ext cx="8458200" cy="4608511"/>
          </a:xfrm>
        </p:spPr>
        <p:txBody>
          <a:bodyPr>
            <a:normAutofit fontScale="92500"/>
          </a:bodyPr>
          <a:lstStyle/>
          <a:p>
            <a:r>
              <a:rPr lang="es-CO" sz="5600" dirty="0" smtClean="0">
                <a:solidFill>
                  <a:schemeClr val="accent1">
                    <a:lumMod val="60000"/>
                    <a:lumOff val="40000"/>
                  </a:schemeClr>
                </a:solidFill>
                <a:latin typeface="Kristen ITC" pitchFamily="66" charset="0"/>
                <a:cs typeface="Arial" pitchFamily="34" charset="0"/>
              </a:rPr>
              <a:t>Conceptos básicos</a:t>
            </a:r>
          </a:p>
          <a:p>
            <a:r>
              <a:rPr lang="es-CO" sz="5600" dirty="0" smtClean="0">
                <a:solidFill>
                  <a:schemeClr val="accent1">
                    <a:lumMod val="60000"/>
                    <a:lumOff val="40000"/>
                  </a:schemeClr>
                </a:solidFill>
                <a:latin typeface="Kristen ITC" pitchFamily="66" charset="0"/>
                <a:cs typeface="Arial" pitchFamily="34" charset="0"/>
              </a:rPr>
              <a:t>Trabajo  presentado </a:t>
            </a:r>
          </a:p>
          <a:p>
            <a:r>
              <a:rPr lang="es-CO" sz="5600" dirty="0" smtClean="0">
                <a:solidFill>
                  <a:schemeClr val="accent1">
                    <a:lumMod val="60000"/>
                    <a:lumOff val="40000"/>
                  </a:schemeClr>
                </a:solidFill>
                <a:latin typeface="Kristen ITC" pitchFamily="66" charset="0"/>
                <a:cs typeface="Arial" pitchFamily="34" charset="0"/>
              </a:rPr>
              <a:t>A Oscar quevara</a:t>
            </a:r>
          </a:p>
          <a:p>
            <a:r>
              <a:rPr lang="es-CO" sz="5600" dirty="0" smtClean="0">
                <a:solidFill>
                  <a:schemeClr val="accent1">
                    <a:lumMod val="60000"/>
                    <a:lumOff val="40000"/>
                  </a:schemeClr>
                </a:solidFill>
                <a:latin typeface="Kristen ITC" pitchFamily="66" charset="0"/>
                <a:cs typeface="Arial" pitchFamily="34" charset="0"/>
              </a:rPr>
              <a:t>Presentado por</a:t>
            </a:r>
          </a:p>
          <a:p>
            <a:r>
              <a:rPr lang="es-CO" sz="5600" dirty="0" smtClean="0">
                <a:solidFill>
                  <a:schemeClr val="accent1">
                    <a:lumMod val="60000"/>
                    <a:lumOff val="40000"/>
                  </a:schemeClr>
                </a:solidFill>
                <a:latin typeface="Kristen ITC" pitchFamily="66" charset="0"/>
                <a:cs typeface="Arial" pitchFamily="34" charset="0"/>
              </a:rPr>
              <a:t>Juan Carlos mesa Murcia</a:t>
            </a:r>
            <a:endParaRPr lang="es-ES" sz="5600" dirty="0" smtClean="0">
              <a:solidFill>
                <a:schemeClr val="accent1">
                  <a:lumMod val="60000"/>
                  <a:lumOff val="40000"/>
                </a:schemeClr>
              </a:solidFill>
              <a:latin typeface="Kristen ITC" pitchFamily="66" charset="0"/>
              <a:cs typeface="Arial" pitchFamily="34" charset="0"/>
            </a:endParaRPr>
          </a:p>
          <a:p>
            <a:endParaRPr lang="es-CO" dirty="0"/>
          </a:p>
        </p:txBody>
      </p:sp>
      <p:pic>
        <p:nvPicPr>
          <p:cNvPr id="1026" name="Picture 2" descr="http://www.soloimagen.net/imagenes-animadas/Informatica/Nino%20pc.gif"/>
          <p:cNvPicPr>
            <a:picLocks noChangeAspect="1" noChangeArrowheads="1" noCrop="1"/>
          </p:cNvPicPr>
          <p:nvPr/>
        </p:nvPicPr>
        <p:blipFill>
          <a:blip r:embed="rId5" cstate="print"/>
          <a:srcRect/>
          <a:stretch>
            <a:fillRect/>
          </a:stretch>
        </p:blipFill>
        <p:spPr bwMode="auto">
          <a:xfrm>
            <a:off x="1" y="3438384"/>
            <a:ext cx="2471596" cy="1853698"/>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1</a:t>
            </a:fld>
            <a:endParaRPr lang="es-CO" dirty="0"/>
          </a:p>
        </p:txBody>
      </p:sp>
      <p:sp>
        <p:nvSpPr>
          <p:cNvPr id="7" name="6 Rectángulo"/>
          <p:cNvSpPr/>
          <p:nvPr/>
        </p:nvSpPr>
        <p:spPr>
          <a:xfrm>
            <a:off x="8172400" y="0"/>
            <a:ext cx="971600" cy="4766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01</a:t>
            </a:r>
            <a:endParaRPr lang="es-CO" dirty="0"/>
          </a:p>
        </p:txBody>
      </p:sp>
    </p:spTree>
  </p:cSld>
  <p:clrMapOvr>
    <a:masterClrMapping/>
  </p:clrMapOvr>
  <p:transition>
    <p:newsflash/>
    <p:sndAc>
      <p:stSnd>
        <p:snd r:embed="rId3" name="whoosh.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a:bodyPr>
          <a:lstStyle/>
          <a:p>
            <a:r>
              <a:rPr lang="es-ES" sz="2400" dirty="0" smtClean="0"/>
              <a:t>Como primera afirmación, podemos decir que no, tus programas para Windows no funcionaran en Linux. Windows y Linux/Unix no son compatibles y programas compilados en una u otra plataforma no funcionarán en otra plataforma que no sea en la que el programa se compiló para su utilización. </a:t>
            </a:r>
          </a:p>
          <a:p>
            <a:r>
              <a:rPr lang="es-ES" sz="2400" dirty="0" smtClean="0"/>
              <a:t>Como segunda afirmación, podemos decir, que en algunos casos es posible ejecutar programas para Windows en Linux, si hacemos uso de un emulador de windows para Linux. Un emulador es un programa que se ejecuta en Linux y que crea una máquina virtual windows, engañando al programa windows, que creerá que se está ejecutando en un sistema Windows. </a:t>
            </a:r>
          </a:p>
          <a:p>
            <a:endParaRPr lang="es-CO"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Funcionan mis programas </a:t>
            </a:r>
            <a:br>
              <a:rPr lang="es-CO" dirty="0" smtClean="0">
                <a:solidFill>
                  <a:srgbClr val="FF0000"/>
                </a:solidFill>
                <a:latin typeface="Kristen ITC" pitchFamily="66" charset="0"/>
              </a:rPr>
            </a:br>
            <a:r>
              <a:rPr lang="es-CO" dirty="0" smtClean="0">
                <a:solidFill>
                  <a:srgbClr val="FF0000"/>
                </a:solidFill>
                <a:latin typeface="Kristen ITC" pitchFamily="66" charset="0"/>
              </a:rPr>
              <a:t>juegos para window</a:t>
            </a:r>
            <a:endParaRPr lang="es-CO" dirty="0">
              <a:solidFill>
                <a:srgbClr val="FF0000"/>
              </a:solidFill>
              <a:latin typeface="Kristen ITC" pitchFamily="66" charset="0"/>
            </a:endParaRPr>
          </a:p>
        </p:txBody>
      </p:sp>
      <p:pic>
        <p:nvPicPr>
          <p:cNvPr id="35842" name="Picture 2" descr="penguin_fix_computer_md_wht.gif"/>
          <p:cNvPicPr>
            <a:picLocks noChangeAspect="1" noChangeArrowheads="1" noCrop="1"/>
          </p:cNvPicPr>
          <p:nvPr/>
        </p:nvPicPr>
        <p:blipFill>
          <a:blip r:embed="rId4" cstate="print"/>
          <a:srcRect/>
          <a:stretch>
            <a:fillRect/>
          </a:stretch>
        </p:blipFill>
        <p:spPr bwMode="auto">
          <a:xfrm>
            <a:off x="7733094" y="5661248"/>
            <a:ext cx="1410906" cy="1196752"/>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10</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10</a:t>
            </a:r>
            <a:endParaRPr lang="es-CO" dirty="0"/>
          </a:p>
        </p:txBody>
      </p:sp>
    </p:spTree>
  </p:cSld>
  <p:clrMapOvr>
    <a:masterClrMapping/>
  </p:clrMapOvr>
  <p:transition>
    <p:newsflash/>
    <p:sndAc>
      <p:stSnd>
        <p:snd r:embed="rId3" name="whoosh.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1329"/>
            <a:ext cx="8229600" cy="4251928"/>
          </a:xfrm>
        </p:spPr>
        <p:txBody>
          <a:bodyPr>
            <a:noAutofit/>
          </a:bodyPr>
          <a:lstStyle/>
          <a:p>
            <a:r>
              <a:rPr lang="es-ES" sz="2000" dirty="0" smtClean="0"/>
              <a:t>Es difícil decirlo y esto depende mas de gustos. La distribución mas popular y mas usada entre los miembros de las listas es </a:t>
            </a:r>
            <a:r>
              <a:rPr lang="es-ES" sz="2000" dirty="0" smtClean="0"/>
              <a:t>RedHat</a:t>
            </a:r>
            <a:r>
              <a:rPr lang="es-ES" sz="2000" dirty="0" smtClean="0"/>
              <a:t>, seguida muy de cerca por </a:t>
            </a:r>
            <a:r>
              <a:rPr lang="es-ES" sz="2000" dirty="0" smtClean="0"/>
              <a:t>SuSE</a:t>
            </a:r>
            <a:r>
              <a:rPr lang="es-ES" sz="2000" dirty="0" smtClean="0"/>
              <a:t>. Ambas son bastante amigables, traen muchas aplicaciones, son actualizadas constantemente, y tienen un gran equipo de desarrollo que las respalda. Es cuestión de que pruebes y tu mismo decidas cual te gusta mas. </a:t>
            </a:r>
          </a:p>
          <a:p>
            <a:r>
              <a:rPr lang="es-ES" sz="2000" dirty="0" smtClean="0"/>
              <a:t>Mandrake</a:t>
            </a:r>
            <a:r>
              <a:rPr lang="es-ES" sz="2000" dirty="0" smtClean="0"/>
              <a:t> es una distribución regularmente nueva que contiene </a:t>
            </a:r>
            <a:r>
              <a:rPr lang="es-ES" sz="2000" dirty="0" smtClean="0"/>
              <a:t>RedHat</a:t>
            </a:r>
            <a:r>
              <a:rPr lang="es-ES" sz="2000" dirty="0" smtClean="0"/>
              <a:t> + KDE, la cual trae algunas mejoras al </a:t>
            </a:r>
            <a:r>
              <a:rPr lang="es-ES" sz="2000" dirty="0" smtClean="0"/>
              <a:t>RedHat</a:t>
            </a:r>
            <a:r>
              <a:rPr lang="es-ES" sz="2000" dirty="0" smtClean="0"/>
              <a:t> original y algunas aplicaciones mas. Se distribuye por FTP también como una imagen ISO (para quemar </a:t>
            </a:r>
            <a:endParaRPr lang="es-ES" sz="2000" dirty="0"/>
          </a:p>
        </p:txBody>
      </p:sp>
      <p:sp>
        <p:nvSpPr>
          <p:cNvPr id="2" name="1 Título"/>
          <p:cNvSpPr>
            <a:spLocks noGrp="1"/>
          </p:cNvSpPr>
          <p:nvPr>
            <p:ph type="title"/>
          </p:nvPr>
        </p:nvSpPr>
        <p:spPr>
          <a:noFill/>
        </p:spPr>
        <p:txBody>
          <a:bodyPr>
            <a:noAutofit/>
          </a:bodyPr>
          <a:lstStyle/>
          <a:p>
            <a:pPr algn="ctr"/>
            <a:r>
              <a:rPr lang="es-CO" sz="3600" dirty="0" smtClean="0">
                <a:solidFill>
                  <a:srgbClr val="FF0000"/>
                </a:solidFill>
                <a:latin typeface="Kristen ITC" pitchFamily="66" charset="0"/>
              </a:rPr>
              <a:t>Que tengo que saber antes de</a:t>
            </a:r>
            <a:br>
              <a:rPr lang="es-CO" sz="3600" dirty="0" smtClean="0">
                <a:solidFill>
                  <a:srgbClr val="FF0000"/>
                </a:solidFill>
                <a:latin typeface="Kristen ITC" pitchFamily="66" charset="0"/>
              </a:rPr>
            </a:br>
            <a:r>
              <a:rPr lang="es-CO" sz="3600" dirty="0" smtClean="0">
                <a:solidFill>
                  <a:srgbClr val="FF0000"/>
                </a:solidFill>
                <a:latin typeface="Kristen ITC" pitchFamily="66" charset="0"/>
              </a:rPr>
              <a:t>instalar Linux</a:t>
            </a:r>
            <a:endParaRPr lang="es-CO" sz="3600" dirty="0">
              <a:solidFill>
                <a:srgbClr val="FF0000"/>
              </a:solidFill>
              <a:latin typeface="Kristen ITC" pitchFamily="66" charset="0"/>
            </a:endParaRPr>
          </a:p>
        </p:txBody>
      </p:sp>
      <p:pic>
        <p:nvPicPr>
          <p:cNvPr id="34818" name="Picture 2" descr="tux_linux_md_wht.gif"/>
          <p:cNvPicPr>
            <a:picLocks noChangeAspect="1" noChangeArrowheads="1" noCrop="1"/>
          </p:cNvPicPr>
          <p:nvPr/>
        </p:nvPicPr>
        <p:blipFill>
          <a:blip r:embed="rId3" cstate="print"/>
          <a:srcRect/>
          <a:stretch>
            <a:fillRect/>
          </a:stretch>
        </p:blipFill>
        <p:spPr bwMode="auto">
          <a:xfrm>
            <a:off x="6804248" y="5152392"/>
            <a:ext cx="2325828" cy="1705609"/>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11</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11</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r>
              <a:rPr lang="es-ES" sz="2000" dirty="0" smtClean="0"/>
              <a:t>Linux se puede instalar en cualquier disco que tengas en tu sistema y en cualquier partición del disco duro (Primaria o extendida).</a:t>
            </a:r>
            <a:br>
              <a:rPr lang="es-ES" sz="2000" dirty="0" smtClean="0"/>
            </a:br>
            <a:r>
              <a:rPr lang="es-ES" sz="2000" dirty="0" smtClean="0"/>
              <a:t>No </a:t>
            </a:r>
            <a:r>
              <a:rPr lang="es-ES" sz="2000" dirty="0" smtClean="0"/>
              <a:t>podras</a:t>
            </a:r>
            <a:r>
              <a:rPr lang="es-ES" sz="2000" dirty="0" smtClean="0"/>
              <a:t> tener Linux en una partición compartida con otro sistema operativo, Linux necesita su propia partición/es para funcionar.</a:t>
            </a:r>
            <a:endParaRPr lang="es-CO" sz="2000" dirty="0"/>
          </a:p>
        </p:txBody>
      </p:sp>
      <p:sp>
        <p:nvSpPr>
          <p:cNvPr id="2" name="1 Título"/>
          <p:cNvSpPr>
            <a:spLocks noGrp="1"/>
          </p:cNvSpPr>
          <p:nvPr>
            <p:ph type="title"/>
          </p:nvPr>
        </p:nvSpPr>
        <p:spPr>
          <a:noFill/>
        </p:spPr>
        <p:txBody>
          <a:bodyPr/>
          <a:lstStyle/>
          <a:p>
            <a:pPr algn="ctr"/>
            <a:r>
              <a:rPr lang="es-CO" dirty="0" smtClean="0">
                <a:solidFill>
                  <a:srgbClr val="FF0000"/>
                </a:solidFill>
                <a:latin typeface="Kristen ITC" pitchFamily="66" charset="0"/>
              </a:rPr>
              <a:t>Donde instalo Linux</a:t>
            </a:r>
            <a:endParaRPr lang="es-CO" dirty="0">
              <a:solidFill>
                <a:srgbClr val="FF0000"/>
              </a:solidFill>
              <a:latin typeface="Kristen ITC" pitchFamily="66" charset="0"/>
            </a:endParaRPr>
          </a:p>
        </p:txBody>
      </p:sp>
      <p:pic>
        <p:nvPicPr>
          <p:cNvPr id="33794" name="Picture 2" descr="tux_linux_blinking_md_wht.gif"/>
          <p:cNvPicPr>
            <a:picLocks noChangeAspect="1" noChangeArrowheads="1" noCrop="1"/>
          </p:cNvPicPr>
          <p:nvPr/>
        </p:nvPicPr>
        <p:blipFill>
          <a:blip r:embed="rId3" cstate="print"/>
          <a:srcRect/>
          <a:stretch>
            <a:fillRect/>
          </a:stretch>
        </p:blipFill>
        <p:spPr bwMode="auto">
          <a:xfrm>
            <a:off x="7981950" y="5753099"/>
            <a:ext cx="1162050" cy="1104901"/>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12</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12</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r>
              <a:rPr lang="es-ES" sz="2000" dirty="0" smtClean="0"/>
              <a:t>Particional el disco duro es una manera de dividir el disco físico en varios discos lógicos. O lo que es lo mismo, al particional un disco, dividimos el disco en varias particiones independientes unas de otras, creando la ilusión de que tenemos diferentes discos, cuando en realidad lo que tenemos es un solo disco físico dividido en partes.</a:t>
            </a:r>
            <a:br>
              <a:rPr lang="es-ES" sz="2000" dirty="0" smtClean="0"/>
            </a:br>
            <a:r>
              <a:rPr lang="es-ES" sz="2000" dirty="0" smtClean="0"/>
              <a:t>Una partición es una de estas partes (divisiones) del disco.</a:t>
            </a:r>
            <a:br>
              <a:rPr lang="es-ES" sz="2000" dirty="0" smtClean="0"/>
            </a:br>
            <a:r>
              <a:rPr lang="es-ES" sz="2000" dirty="0" smtClean="0"/>
              <a:t>Existen dos clases de particiones: primarias y extendidas. En un disco solo podrás tener como máximo 4 particiones primarias y 1 extendida. En la partición extendida se podrán definir todas (bueno también existe un límite, pero es alto) las unidades lógicas que queramos. Con este sistema podemos tener una gran cantidad de particiones en nuestro disco.</a:t>
            </a:r>
            <a:br>
              <a:rPr lang="es-ES" sz="2000" dirty="0" smtClean="0"/>
            </a:br>
            <a:endParaRPr lang="es-CO" sz="2000"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Que es una partición y</a:t>
            </a:r>
            <a:br>
              <a:rPr lang="es-CO" dirty="0" smtClean="0">
                <a:solidFill>
                  <a:srgbClr val="FF0000"/>
                </a:solidFill>
                <a:latin typeface="Kristen ITC" pitchFamily="66" charset="0"/>
              </a:rPr>
            </a:br>
            <a:r>
              <a:rPr lang="es-CO" dirty="0" smtClean="0">
                <a:solidFill>
                  <a:srgbClr val="FF0000"/>
                </a:solidFill>
                <a:latin typeface="Kristen ITC" pitchFamily="66" charset="0"/>
              </a:rPr>
              <a:t>como la creo</a:t>
            </a:r>
            <a:endParaRPr lang="es-CO" dirty="0">
              <a:solidFill>
                <a:srgbClr val="FF0000"/>
              </a:solidFill>
              <a:latin typeface="Kristen ITC" pitchFamily="66" charset="0"/>
            </a:endParaRPr>
          </a:p>
        </p:txBody>
      </p:sp>
      <p:pic>
        <p:nvPicPr>
          <p:cNvPr id="32770" name="Picture 2" descr="tux_dig_computer_bugs_md_wht.gif"/>
          <p:cNvPicPr>
            <a:picLocks noChangeAspect="1" noChangeArrowheads="1" noCrop="1"/>
          </p:cNvPicPr>
          <p:nvPr/>
        </p:nvPicPr>
        <p:blipFill>
          <a:blip r:embed="rId3" cstate="print"/>
          <a:srcRect/>
          <a:stretch>
            <a:fillRect/>
          </a:stretch>
        </p:blipFill>
        <p:spPr bwMode="auto">
          <a:xfrm>
            <a:off x="7715250" y="5429250"/>
            <a:ext cx="1428750" cy="1428750"/>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13</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13</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484784"/>
            <a:ext cx="9144000" cy="5373216"/>
          </a:xfrm>
        </p:spPr>
        <p:txBody>
          <a:bodyPr>
            <a:noAutofit/>
          </a:bodyPr>
          <a:lstStyle/>
          <a:p>
            <a:r>
              <a:rPr lang="es-ES" sz="2000" dirty="0" smtClean="0"/>
              <a:t>El </a:t>
            </a:r>
            <a:r>
              <a:rPr lang="es-ES" sz="2000" dirty="0" smtClean="0"/>
              <a:t>particionar</a:t>
            </a:r>
            <a:r>
              <a:rPr lang="es-ES" sz="2000" dirty="0" smtClean="0"/>
              <a:t> el disco, es simplemente una manera de organizar tu disco duro. Puedes organizarlo con una sola partición o en varias.</a:t>
            </a:r>
            <a:br>
              <a:rPr lang="es-ES" sz="2000" dirty="0" smtClean="0"/>
            </a:br>
            <a:r>
              <a:rPr lang="es-ES" sz="2000" dirty="0" smtClean="0"/>
              <a:t>Es el usuario el que deberá decidir cuantas particiones tendrá su disco, y el tamaño de las mismas, hay que recordar, que al menos hay que tener una partición primaria.</a:t>
            </a:r>
            <a:br>
              <a:rPr lang="es-ES" sz="2000" dirty="0" smtClean="0"/>
            </a:br>
            <a:r>
              <a:rPr lang="es-ES" sz="2000" dirty="0" smtClean="0"/>
              <a:t/>
            </a:r>
            <a:br>
              <a:rPr lang="es-ES" sz="2000" dirty="0" smtClean="0"/>
            </a:br>
            <a:r>
              <a:rPr lang="es-ES" sz="2000" dirty="0" smtClean="0"/>
              <a:t>Desventajas de tener tu disco dividido en diferentes particiones.</a:t>
            </a:r>
            <a:br>
              <a:rPr lang="es-ES" sz="2000" dirty="0" smtClean="0"/>
            </a:br>
            <a:r>
              <a:rPr lang="es-ES" sz="2000" dirty="0" smtClean="0"/>
              <a:t>· Ninguna</a:t>
            </a:r>
            <a:br>
              <a:rPr lang="es-ES" sz="2000" dirty="0" smtClean="0"/>
            </a:br>
            <a:r>
              <a:rPr lang="es-ES" sz="2000" dirty="0" smtClean="0"/>
              <a:t/>
            </a:r>
            <a:br>
              <a:rPr lang="es-ES" sz="2000" dirty="0" smtClean="0"/>
            </a:br>
            <a:r>
              <a:rPr lang="es-ES" sz="2000" dirty="0" smtClean="0"/>
              <a:t>Ventajas en tener vuestro disco particionado en varias particiones:</a:t>
            </a:r>
            <a:br>
              <a:rPr lang="es-ES" sz="2000" dirty="0" smtClean="0"/>
            </a:br>
            <a:r>
              <a:rPr lang="es-ES" sz="2000" dirty="0" smtClean="0"/>
              <a:t>· Si tienes un error/problema en una de ellas, las demás no se verán afectadas.</a:t>
            </a:r>
            <a:br>
              <a:rPr lang="es-ES" sz="2000" dirty="0" smtClean="0"/>
            </a:br>
            <a:r>
              <a:rPr lang="es-ES" sz="2000" dirty="0" smtClean="0"/>
              <a:t>· Puedes tener diferentes sistemas operativos en vuestra maquina, totalmente independientes unos de otros.</a:t>
            </a:r>
            <a:br>
              <a:rPr lang="es-ES" sz="2000" dirty="0" smtClean="0"/>
            </a:br>
            <a:endParaRPr lang="es-CO" sz="2000"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Por que necesito diferentes</a:t>
            </a:r>
            <a:br>
              <a:rPr lang="es-CO" dirty="0" smtClean="0">
                <a:solidFill>
                  <a:srgbClr val="FF0000"/>
                </a:solidFill>
                <a:latin typeface="Kristen ITC" pitchFamily="66" charset="0"/>
              </a:rPr>
            </a:br>
            <a:r>
              <a:rPr lang="es-CO" dirty="0" smtClean="0">
                <a:solidFill>
                  <a:srgbClr val="FF0000"/>
                </a:solidFill>
                <a:latin typeface="Kristen ITC" pitchFamily="66" charset="0"/>
              </a:rPr>
              <a:t>particiones</a:t>
            </a:r>
            <a:endParaRPr lang="es-CO" dirty="0">
              <a:solidFill>
                <a:srgbClr val="FF0000"/>
              </a:solidFill>
              <a:latin typeface="Kristen ITC" pitchFamily="66" charset="0"/>
            </a:endParaRPr>
          </a:p>
        </p:txBody>
      </p:sp>
      <p:pic>
        <p:nvPicPr>
          <p:cNvPr id="31746" name="Picture 2" descr="tux_soaring_md_wht.gif"/>
          <p:cNvPicPr>
            <a:picLocks noChangeAspect="1" noChangeArrowheads="1" noCrop="1"/>
          </p:cNvPicPr>
          <p:nvPr/>
        </p:nvPicPr>
        <p:blipFill>
          <a:blip r:embed="rId3" cstate="print"/>
          <a:srcRect/>
          <a:stretch>
            <a:fillRect/>
          </a:stretch>
        </p:blipFill>
        <p:spPr bwMode="auto">
          <a:xfrm>
            <a:off x="6804248" y="4869209"/>
            <a:ext cx="2339752" cy="1988791"/>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14</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14</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57364"/>
            <a:ext cx="8229600" cy="4149927"/>
          </a:xfrm>
        </p:spPr>
        <p:txBody>
          <a:bodyPr>
            <a:noAutofit/>
          </a:bodyPr>
          <a:lstStyle/>
          <a:p>
            <a:r>
              <a:rPr lang="es-ES" sz="2000" dirty="0" smtClean="0"/>
              <a:t>La respuesta rápida y fácil es: recomendable al menos dos, una para el sistema/datos y otra para Swap. Usualmente se suelen tener tres, una para el sistema/programas (/), otra para los datos (/home) y otra para swap</a:t>
            </a:r>
            <a:r>
              <a:rPr lang="es-ES" sz="2000" dirty="0" smtClean="0"/>
              <a:t>.</a:t>
            </a:r>
            <a:endParaRPr lang="es-ES" sz="2000" dirty="0" smtClean="0"/>
          </a:p>
          <a:p>
            <a:r>
              <a:rPr lang="es-ES" sz="2000" dirty="0" smtClean="0"/>
              <a:t>Para </a:t>
            </a:r>
            <a:r>
              <a:rPr lang="es-ES" sz="2000" dirty="0" smtClean="0"/>
              <a:t>sistemas que se utilicen de forma particular y por uno o pocos usuarios bastara con las dos/tres particiones antes mencionadas, esto evitara los problemas de saber que cantidad de espacio necesitan las diferentes particiones y el quedarnos sin espacio en alguna partición vital, mientras que nos sobra en otras.</a:t>
            </a:r>
            <a:br>
              <a:rPr lang="es-ES" sz="2000" dirty="0" smtClean="0"/>
            </a:br>
            <a:r>
              <a:rPr lang="es-ES" sz="2000" dirty="0" smtClean="0"/>
              <a:t/>
            </a:r>
            <a:br>
              <a:rPr lang="es-ES" sz="2000" dirty="0" smtClean="0"/>
            </a:br>
            <a:endParaRPr lang="es-CO" sz="2000" dirty="0"/>
          </a:p>
        </p:txBody>
      </p:sp>
      <p:sp>
        <p:nvSpPr>
          <p:cNvPr id="2" name="1 Título"/>
          <p:cNvSpPr>
            <a:spLocks noGrp="1"/>
          </p:cNvSpPr>
          <p:nvPr>
            <p:ph type="title"/>
          </p:nvPr>
        </p:nvSpPr>
        <p:spPr>
          <a:noFill/>
        </p:spPr>
        <p:txBody>
          <a:bodyPr>
            <a:noAutofit/>
          </a:bodyPr>
          <a:lstStyle/>
          <a:p>
            <a:pPr algn="ctr"/>
            <a:r>
              <a:rPr lang="es-CO" sz="3700" dirty="0" smtClean="0">
                <a:solidFill>
                  <a:srgbClr val="FF0000"/>
                </a:solidFill>
                <a:latin typeface="Kristen ITC" pitchFamily="66" charset="0"/>
              </a:rPr>
              <a:t>CUANTAS PARTICIONES NECESITO</a:t>
            </a:r>
            <a:br>
              <a:rPr lang="es-CO" sz="3700" dirty="0" smtClean="0">
                <a:solidFill>
                  <a:srgbClr val="FF0000"/>
                </a:solidFill>
                <a:latin typeface="Kristen ITC" pitchFamily="66" charset="0"/>
              </a:rPr>
            </a:br>
            <a:r>
              <a:rPr lang="es-CO" sz="3700" dirty="0" smtClean="0">
                <a:solidFill>
                  <a:srgbClr val="FF0000"/>
                </a:solidFill>
                <a:latin typeface="Kristen ITC" pitchFamily="66" charset="0"/>
              </a:rPr>
              <a:t>PARA INSTALAR LINUX</a:t>
            </a:r>
            <a:endParaRPr lang="es-CO" sz="3700" dirty="0">
              <a:solidFill>
                <a:srgbClr val="FF0000"/>
              </a:solidFill>
              <a:latin typeface="Kristen ITC" pitchFamily="66" charset="0"/>
            </a:endParaRPr>
          </a:p>
        </p:txBody>
      </p:sp>
      <p:pic>
        <p:nvPicPr>
          <p:cNvPr id="30722" name="Picture 2" descr="penguin_computer_crash_md_wht.gif"/>
          <p:cNvPicPr>
            <a:picLocks noChangeAspect="1" noChangeArrowheads="1" noCrop="1"/>
          </p:cNvPicPr>
          <p:nvPr/>
        </p:nvPicPr>
        <p:blipFill>
          <a:blip r:embed="rId3" cstate="print"/>
          <a:srcRect/>
          <a:stretch>
            <a:fillRect/>
          </a:stretch>
        </p:blipFill>
        <p:spPr bwMode="auto">
          <a:xfrm>
            <a:off x="6156176" y="4697163"/>
            <a:ext cx="2987824" cy="2160837"/>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15</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15</a:t>
            </a:r>
            <a:endParaRPr lang="es-CO" dirty="0"/>
          </a:p>
        </p:txBody>
      </p:sp>
    </p:spTree>
  </p:cSld>
  <p:clrMapOvr>
    <a:masterClrMapping/>
  </p:clrMapOvr>
  <p:transition>
    <p:newsflash/>
    <p:sndAc>
      <p:stSnd>
        <p:snd r:embed="rId2" name="whoosh.wav"/>
      </p:stSnd>
    </p:sndAc>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sz="2200" dirty="0" smtClean="0"/>
              <a:t>La swap es un espacio reservado en tu disco duro para poder usarse como una extensión de memoria virtual de tu sistema. Es una técnica utilizada desde hace mucho tiempo, para hacer creer a los programas que existe mas memoria RAM de la que en realidad existe. Es el propio sistema operativo el que se encarga de pasar datos a la swap cuando necesita más espacio libre en la RAM y viceversa.</a:t>
            </a:r>
          </a:p>
          <a:p>
            <a:r>
              <a:rPr lang="es-ES" sz="2200" dirty="0" smtClean="0"/>
              <a:t>En Linux, la memoria total disponible por el sistema está formada por la cantidad de memoria RAM instalada + la swap disponible. El acceso a la swap </a:t>
            </a:r>
          </a:p>
          <a:p>
            <a:endParaRPr lang="es-CO" dirty="0"/>
          </a:p>
        </p:txBody>
      </p:sp>
      <p:sp>
        <p:nvSpPr>
          <p:cNvPr id="2" name="1 Título"/>
          <p:cNvSpPr>
            <a:spLocks noGrp="1"/>
          </p:cNvSpPr>
          <p:nvPr>
            <p:ph type="title"/>
          </p:nvPr>
        </p:nvSpPr>
        <p:spPr>
          <a:noFill/>
        </p:spPr>
        <p:txBody>
          <a:bodyPr/>
          <a:lstStyle/>
          <a:p>
            <a:pPr algn="ctr"/>
            <a:r>
              <a:rPr lang="es-CO" dirty="0" smtClean="0">
                <a:solidFill>
                  <a:srgbClr val="FF0000"/>
                </a:solidFill>
                <a:latin typeface="Kristen ITC" pitchFamily="66" charset="0"/>
              </a:rPr>
              <a:t>Que es swap</a:t>
            </a:r>
            <a:endParaRPr lang="es-CO" dirty="0">
              <a:solidFill>
                <a:srgbClr val="FF0000"/>
              </a:solidFill>
              <a:latin typeface="Kristen ITC" pitchFamily="66" charset="0"/>
            </a:endParaRPr>
          </a:p>
        </p:txBody>
      </p:sp>
      <p:pic>
        <p:nvPicPr>
          <p:cNvPr id="29698" name="Picture 2" descr="penguin_toss_computer_md_wht.gif"/>
          <p:cNvPicPr>
            <a:picLocks noChangeAspect="1" noChangeArrowheads="1" noCrop="1"/>
          </p:cNvPicPr>
          <p:nvPr/>
        </p:nvPicPr>
        <p:blipFill>
          <a:blip r:embed="rId3" cstate="print"/>
          <a:srcRect/>
          <a:stretch>
            <a:fillRect/>
          </a:stretch>
        </p:blipFill>
        <p:spPr bwMode="auto">
          <a:xfrm>
            <a:off x="7668344" y="4828971"/>
            <a:ext cx="1475656" cy="2029029"/>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16</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16</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500174"/>
            <a:ext cx="9144000" cy="5357826"/>
          </a:xfrm>
        </p:spPr>
        <p:txBody>
          <a:bodyPr>
            <a:noAutofit/>
          </a:bodyPr>
          <a:lstStyle/>
          <a:p>
            <a:r>
              <a:rPr lang="es-ES" sz="2000" dirty="0" smtClean="0"/>
              <a:t>Particional el disco duro es una manera de dividir el disco físico en varios discos lógicos. O lo que es lo mismo, al particional un disco, dividimos el disco en varias particiones independientes unas de otras, creando la ilusión de que tenemos diferentes discos, cuando en realidad lo que tenemos es un solo disco físico dividido en partes. </a:t>
            </a:r>
          </a:p>
          <a:p>
            <a:r>
              <a:rPr lang="es-ES" sz="2000" dirty="0" smtClean="0"/>
              <a:t>Una partición es una de estas partes (divisiones) del disco. </a:t>
            </a:r>
          </a:p>
          <a:p>
            <a:r>
              <a:rPr lang="es-ES" sz="2000" dirty="0" smtClean="0"/>
              <a:t>Existen dos clases de particiones: primarias y extendidas. En un disco solo podrás tener como máximo 4 particiones primaria y 1 extendida. En la partición extendida se podrán definir todas (bueno también existe un limite, pero es alto) las unidades lógicas que queramos. Con este sistema podemos tener una gran cantidad de particiones en nuestro disco. </a:t>
            </a:r>
          </a:p>
          <a:p>
            <a:r>
              <a:rPr lang="es-ES" sz="2000" dirty="0" smtClean="0"/>
              <a:t>Cualquier disco que tengamos en nuestro ordenador tiene al menos una partición primaria, que en la mayoría de los casos tiene un tamaño equivalente al total del disco. </a:t>
            </a:r>
          </a:p>
          <a:p>
            <a:r>
              <a:rPr lang="es-ES" sz="2000" dirty="0" smtClean="0"/>
              <a:t>Unos ejemplos aclararan las cosas: </a:t>
            </a:r>
          </a:p>
          <a:p>
            <a:endParaRPr lang="es-CO" sz="2000" dirty="0"/>
          </a:p>
        </p:txBody>
      </p:sp>
      <p:sp>
        <p:nvSpPr>
          <p:cNvPr id="2" name="1 Título"/>
          <p:cNvSpPr>
            <a:spLocks noGrp="1"/>
          </p:cNvSpPr>
          <p:nvPr>
            <p:ph type="title"/>
          </p:nvPr>
        </p:nvSpPr>
        <p:spPr>
          <a:noFill/>
        </p:spPr>
        <p:txBody>
          <a:bodyPr/>
          <a:lstStyle/>
          <a:p>
            <a:pPr algn="ctr"/>
            <a:r>
              <a:rPr lang="es-CO" dirty="0" smtClean="0">
                <a:solidFill>
                  <a:srgbClr val="FF0000"/>
                </a:solidFill>
                <a:latin typeface="Kristen ITC" pitchFamily="66" charset="0"/>
              </a:rPr>
              <a:t>Cuantas swap </a:t>
            </a:r>
            <a:r>
              <a:rPr lang="es-CO" dirty="0" smtClean="0">
                <a:solidFill>
                  <a:srgbClr val="FF0000"/>
                </a:solidFill>
                <a:latin typeface="Kristen ITC" pitchFamily="66" charset="0"/>
              </a:rPr>
              <a:t>en cesto</a:t>
            </a:r>
            <a:endParaRPr lang="es-CO" dirty="0">
              <a:solidFill>
                <a:srgbClr val="FF0000"/>
              </a:solidFill>
              <a:latin typeface="Kristen ITC" pitchFamily="66" charset="0"/>
            </a:endParaRPr>
          </a:p>
        </p:txBody>
      </p:sp>
      <p:pic>
        <p:nvPicPr>
          <p:cNvPr id="28674" name="Picture 2" descr="tux_gaming_md_wht.gif"/>
          <p:cNvPicPr>
            <a:picLocks noChangeAspect="1" noChangeArrowheads="1" noCrop="1"/>
          </p:cNvPicPr>
          <p:nvPr/>
        </p:nvPicPr>
        <p:blipFill>
          <a:blip r:embed="rId3" cstate="print"/>
          <a:srcRect/>
          <a:stretch>
            <a:fillRect/>
          </a:stretch>
        </p:blipFill>
        <p:spPr bwMode="auto">
          <a:xfrm>
            <a:off x="8001000" y="5981700"/>
            <a:ext cx="1143000" cy="876300"/>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17</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17</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r>
              <a:rPr lang="es-ES" sz="2000" dirty="0" smtClean="0"/>
              <a:t>La segunda, es borrar todas las particiones de tu disco duro, con lo que perderás toda la información que contiene, y empezar desde cero a definir las diferentes particiones del disco. Así podrás definir las particiones para Linux y otros sistemas operativos si vas a tenerlos. </a:t>
            </a:r>
          </a:p>
          <a:p>
            <a:r>
              <a:rPr lang="es-ES" sz="2000" dirty="0" smtClean="0"/>
              <a:t>Ventajas: Es la manera más fácil y barata de conseguir mas espacio, no necesitas comprar otro disco. </a:t>
            </a:r>
          </a:p>
          <a:p>
            <a:r>
              <a:rPr lang="es-ES" sz="2000" dirty="0" smtClean="0"/>
              <a:t>Desventajas: Pierdes la información que ya tengas en el disco, más trabajo, ya que si tienes más de un sistema operativo, tienes que instalarlos también aparte de Linux.</a:t>
            </a:r>
          </a:p>
          <a:p>
            <a:r>
              <a:rPr lang="es-ES" sz="2000" dirty="0" smtClean="0"/>
              <a:t>La tercera, existen unos programas que permiten cambiar la tabla de particiones del disco, sin perder los datos de las mismas. Si tienes por ejemplo una partición de 1GB con 500MB libres, puedes utilizar uno de estos programas para "robarle" espacio a la partición y crear una nueva partición, teniendo al final por ej. una partición de 600MB con </a:t>
            </a:r>
          </a:p>
          <a:p>
            <a:endParaRPr lang="es-CO" sz="2000"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No tengo sitio  en el disco</a:t>
            </a:r>
            <a:br>
              <a:rPr lang="es-CO" dirty="0" smtClean="0">
                <a:solidFill>
                  <a:srgbClr val="FF0000"/>
                </a:solidFill>
                <a:latin typeface="Kristen ITC" pitchFamily="66" charset="0"/>
              </a:rPr>
            </a:br>
            <a:r>
              <a:rPr lang="es-CO" dirty="0" smtClean="0">
                <a:solidFill>
                  <a:srgbClr val="FF0000"/>
                </a:solidFill>
                <a:latin typeface="Kristen ITC" pitchFamily="66" charset="0"/>
              </a:rPr>
              <a:t>duro que hago</a:t>
            </a:r>
            <a:endParaRPr lang="es-CO" dirty="0">
              <a:solidFill>
                <a:srgbClr val="FF0000"/>
              </a:solidFill>
              <a:latin typeface="Kristen ITC" pitchFamily="66" charset="0"/>
            </a:endParaRPr>
          </a:p>
        </p:txBody>
      </p:sp>
      <p:pic>
        <p:nvPicPr>
          <p:cNvPr id="27650" name="Picture 2" descr="http://www.imagenesanimadas.net/Informatica/Windows/windows11.gif"/>
          <p:cNvPicPr>
            <a:picLocks noChangeAspect="1" noChangeArrowheads="1" noCrop="1"/>
          </p:cNvPicPr>
          <p:nvPr/>
        </p:nvPicPr>
        <p:blipFill>
          <a:blip r:embed="rId3" cstate="print"/>
          <a:srcRect/>
          <a:stretch>
            <a:fillRect/>
          </a:stretch>
        </p:blipFill>
        <p:spPr bwMode="auto">
          <a:xfrm>
            <a:off x="5746769" y="5661249"/>
            <a:ext cx="3397231" cy="1196752"/>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18</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18</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sz="2000" dirty="0" smtClean="0"/>
              <a:t>A veces ciertos programas o "sistemas operativos" están diseñados para modificar el </a:t>
            </a:r>
            <a:r>
              <a:rPr lang="es-ES" sz="2000" i="1" dirty="0" smtClean="0"/>
              <a:t>Máster Biot Record</a:t>
            </a:r>
            <a:r>
              <a:rPr lang="es-ES" sz="2000" dirty="0" smtClean="0"/>
              <a:t> (MBR) del ordenador sin tener en cuenta los contenidos actuales del mismo, lo que suele redundar en la eliminación de LILO y la imposibilidad del usuario de entrar en Linux. Para solucionar estos problemas, o por si simplemente deseamos entrar en Linux desde ms dos, está disponible el programa LOADLIN.</a:t>
            </a:r>
          </a:p>
          <a:p>
            <a:r>
              <a:rPr lang="es-ES" sz="2000" dirty="0" smtClean="0"/>
              <a:t>Loadla es un programa de MSDOS que podemos encontrar en el directorio destilas de los CD de Linux (en la propia distribución). Este programa permite arrancar Linux desde MSDOS a partir de él mismo, un fichero cerner de Linux (como vmlinuz, bizmare o cimate) y una partición Linux. Mediante </a:t>
            </a:r>
          </a:p>
          <a:p>
            <a:endParaRPr lang="es-CO" sz="2000"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Como configurar el arranque</a:t>
            </a:r>
            <a:br>
              <a:rPr lang="es-CO" dirty="0" smtClean="0">
                <a:solidFill>
                  <a:srgbClr val="FF0000"/>
                </a:solidFill>
                <a:latin typeface="Kristen ITC" pitchFamily="66" charset="0"/>
              </a:rPr>
            </a:br>
            <a:r>
              <a:rPr lang="es-CO" dirty="0" smtClean="0">
                <a:solidFill>
                  <a:srgbClr val="FF0000"/>
                </a:solidFill>
                <a:latin typeface="Kristen ITC" pitchFamily="66" charset="0"/>
              </a:rPr>
              <a:t>de Linux</a:t>
            </a:r>
            <a:endParaRPr lang="es-CO" dirty="0">
              <a:solidFill>
                <a:srgbClr val="FF0000"/>
              </a:solidFill>
              <a:latin typeface="Kristen ITC" pitchFamily="66" charset="0"/>
            </a:endParaRPr>
          </a:p>
        </p:txBody>
      </p:sp>
      <p:pic>
        <p:nvPicPr>
          <p:cNvPr id="26626" name="Picture 2" descr="http://www.imagenesanimadas.net/Informatica/Windows/windows10.gif"/>
          <p:cNvPicPr>
            <a:picLocks noChangeAspect="1" noChangeArrowheads="1" noCrop="1"/>
          </p:cNvPicPr>
          <p:nvPr/>
        </p:nvPicPr>
        <p:blipFill>
          <a:blip r:embed="rId3" cstate="print"/>
          <a:srcRect/>
          <a:stretch>
            <a:fillRect/>
          </a:stretch>
        </p:blipFill>
        <p:spPr bwMode="auto">
          <a:xfrm>
            <a:off x="7380312" y="5094307"/>
            <a:ext cx="1763688" cy="1763694"/>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19</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19</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95536" y="2204864"/>
            <a:ext cx="8291264" cy="4653136"/>
          </a:xfrm>
        </p:spPr>
        <p:txBody>
          <a:bodyPr>
            <a:noAutofit/>
          </a:bodyPr>
          <a:lstStyle/>
          <a:p>
            <a:r>
              <a:rPr lang="es-ES" sz="2000" b="1" dirty="0" smtClean="0"/>
              <a:t>Linux es uno de los tantos </a:t>
            </a:r>
            <a:r>
              <a:rPr lang="es-ES" sz="2000" b="1" i="1" dirty="0" smtClean="0"/>
              <a:t>flavos</a:t>
            </a:r>
            <a:r>
              <a:rPr lang="es-ES" sz="2000" b="1" dirty="0" smtClean="0"/>
              <a:t> de Unix</a:t>
            </a:r>
            <a:r>
              <a:rPr lang="es-ES" sz="2000" dirty="0" smtClean="0"/>
              <a:t>. Se trata de un sistema operativo de 32 bits de libre distribución, desarrollado originalmente por Linux Trovarles, un estudiante de la universidad finlandesa de Helsinki, quien, en 1991, se abocó a la tarea de reemplazar a Minis, un clon de Unix de pequeñas proporciones y finalidad académica desarrollado años antes por Andrew Tannenbaun.</a:t>
            </a:r>
          </a:p>
          <a:p>
            <a:r>
              <a:rPr lang="es-ES" sz="2000" dirty="0" smtClean="0"/>
              <a:t>A medida que avanzaba en su desarrollo, Linus fue dejando el código fuente de las sucesivas versiones del kernel y utilidades de Linux a disponibilidad de los usuarios de Internet. Este fue sin duda un gran acierto, ya que hizo posible que una multitud de desarrolladores de todo el mundo se familiarizaran con el código, lo cual en primera instancia significó un gran aporte de sugerencias, evolucionado luego hacia un espectacular ejemplo de desarrollo distribuido de software: centenares de un amplio grado de aceptación.</a:t>
            </a:r>
            <a:endParaRPr lang="es-ES" sz="2000" dirty="0"/>
          </a:p>
        </p:txBody>
      </p:sp>
      <p:sp>
        <p:nvSpPr>
          <p:cNvPr id="2" name="1 Título"/>
          <p:cNvSpPr>
            <a:spLocks noGrp="1"/>
          </p:cNvSpPr>
          <p:nvPr>
            <p:ph type="title"/>
          </p:nvPr>
        </p:nvSpPr>
        <p:spPr>
          <a:xfrm>
            <a:off x="914400" y="0"/>
            <a:ext cx="8229600" cy="1143000"/>
          </a:xfrm>
          <a:noFill/>
        </p:spPr>
        <p:txBody>
          <a:bodyPr/>
          <a:lstStyle/>
          <a:p>
            <a:pPr algn="ctr"/>
            <a:r>
              <a:rPr lang="es-CO" dirty="0" smtClean="0">
                <a:solidFill>
                  <a:srgbClr val="FF0000"/>
                </a:solidFill>
                <a:latin typeface="Kristen ITC" pitchFamily="66" charset="0"/>
              </a:rPr>
              <a:t>Que es Linux</a:t>
            </a:r>
            <a:endParaRPr lang="es-CO" dirty="0">
              <a:solidFill>
                <a:srgbClr val="FF0000"/>
              </a:solidFill>
              <a:latin typeface="Kristen ITC" pitchFamily="66" charset="0"/>
            </a:endParaRPr>
          </a:p>
        </p:txBody>
      </p:sp>
      <p:pic>
        <p:nvPicPr>
          <p:cNvPr id="45058" name="Picture 2" descr="tux_computer_dig_md_wht.gif"/>
          <p:cNvPicPr>
            <a:picLocks noChangeAspect="1" noChangeArrowheads="1" noCrop="1"/>
          </p:cNvPicPr>
          <p:nvPr/>
        </p:nvPicPr>
        <p:blipFill>
          <a:blip r:embed="rId3" cstate="print"/>
          <a:srcRect/>
          <a:stretch>
            <a:fillRect/>
          </a:stretch>
        </p:blipFill>
        <p:spPr bwMode="auto">
          <a:xfrm>
            <a:off x="0" y="0"/>
            <a:ext cx="2352181" cy="2107754"/>
          </a:xfrm>
          <a:prstGeom prst="rect">
            <a:avLst/>
          </a:prstGeom>
          <a:noFill/>
        </p:spPr>
      </p:pic>
      <p:sp>
        <p:nvSpPr>
          <p:cNvPr id="5" name="4 Marcador de fecha"/>
          <p:cNvSpPr>
            <a:spLocks noGrp="1"/>
          </p:cNvSpPr>
          <p:nvPr>
            <p:ph type="dt" sz="half" idx="10"/>
          </p:nvPr>
        </p:nvSpPr>
        <p:spPr>
          <a:xfrm>
            <a:off x="7223760" y="6381328"/>
            <a:ext cx="1920240" cy="365760"/>
          </a:xfrm>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2</a:t>
            </a:fld>
            <a:endParaRPr lang="es-CO" dirty="0"/>
          </a:p>
        </p:txBody>
      </p:sp>
      <p:sp>
        <p:nvSpPr>
          <p:cNvPr id="10" name="9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02</a:t>
            </a:r>
            <a:endParaRPr lang="es-CO" dirty="0"/>
          </a:p>
        </p:txBody>
      </p:sp>
      <p:sp>
        <p:nvSpPr>
          <p:cNvPr id="11" name="10 Rectángulo"/>
          <p:cNvSpPr/>
          <p:nvPr/>
        </p:nvSpPr>
        <p:spPr>
          <a:xfrm>
            <a:off x="1115616" y="116632"/>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sz="2000" dirty="0" smtClean="0"/>
              <a:t>El </a:t>
            </a:r>
            <a:r>
              <a:rPr lang="es-ES" sz="2000" dirty="0" smtClean="0">
                <a:hlinkClick r:id="rId3"/>
              </a:rPr>
              <a:t>cerner ó núcleo</a:t>
            </a:r>
            <a:r>
              <a:rPr lang="es-ES" sz="2000" dirty="0" smtClean="0"/>
              <a:t> de Linux lo podríamos definir como el corazón del SO.</a:t>
            </a:r>
          </a:p>
          <a:p>
            <a:r>
              <a:rPr lang="es-ES" sz="2000" dirty="0" smtClean="0"/>
              <a:t>Antiguamente había dos tipos de versiones del núcleo. Teníamos:</a:t>
            </a:r>
          </a:p>
          <a:p>
            <a:r>
              <a:rPr lang="es-ES" sz="2000" i="1" dirty="0" smtClean="0"/>
              <a:t>Versión de producción: </a:t>
            </a:r>
            <a:r>
              <a:rPr lang="es-ES" sz="2000" dirty="0" smtClean="0"/>
              <a:t>Era la versión estable del momento y la que se debía de utilizar, ya que, esta versión era el resultado final de las versiones que estaban en desarrollo.</a:t>
            </a:r>
          </a:p>
          <a:p>
            <a:r>
              <a:rPr lang="es-ES" sz="2000" i="1" dirty="0" smtClean="0"/>
              <a:t>Versión de desarrollo: Era</a:t>
            </a:r>
            <a:r>
              <a:rPr lang="es-ES" sz="2000" dirty="0" smtClean="0"/>
              <a:t> la versión que estaba en desarrollo y la que los programadores utilizaban para corregir buges. Esta versión era muy inestable.</a:t>
            </a:r>
          </a:p>
          <a:p>
            <a:r>
              <a:rPr lang="es-ES" sz="2000" b="1" dirty="0" smtClean="0"/>
              <a:t>¿Cómo entender los “numeritos” del cerner?</a:t>
            </a:r>
            <a:endParaRPr lang="es-ES" sz="2000" dirty="0" smtClean="0"/>
          </a:p>
          <a:p>
            <a:r>
              <a:rPr lang="es-ES" sz="2000" dirty="0" smtClean="0"/>
              <a:t>Muchas veces habrá visto los cerner de esta manera:</a:t>
            </a:r>
          </a:p>
          <a:p>
            <a:endParaRPr lang="es-CO" sz="2000" dirty="0"/>
          </a:p>
        </p:txBody>
      </p:sp>
      <p:sp>
        <p:nvSpPr>
          <p:cNvPr id="2" name="1 Título"/>
          <p:cNvSpPr>
            <a:spLocks noGrp="1"/>
          </p:cNvSpPr>
          <p:nvPr>
            <p:ph type="title"/>
          </p:nvPr>
        </p:nvSpPr>
        <p:spPr>
          <a:noFill/>
        </p:spPr>
        <p:txBody>
          <a:bodyPr/>
          <a:lstStyle/>
          <a:p>
            <a:pPr algn="ctr"/>
            <a:r>
              <a:rPr lang="es-CO" dirty="0" smtClean="0">
                <a:solidFill>
                  <a:srgbClr val="FF0000"/>
                </a:solidFill>
                <a:latin typeface="Kristen ITC" pitchFamily="66" charset="0"/>
              </a:rPr>
              <a:t>Que es el Cerner</a:t>
            </a:r>
            <a:endParaRPr lang="es-CO" dirty="0">
              <a:solidFill>
                <a:srgbClr val="FF0000"/>
              </a:solidFill>
              <a:latin typeface="Kristen ITC" pitchFamily="66" charset="0"/>
            </a:endParaRPr>
          </a:p>
        </p:txBody>
      </p:sp>
      <p:pic>
        <p:nvPicPr>
          <p:cNvPr id="25602" name="Picture 2" descr="http://www.imagenesanimadas.net/Informatica/Windows/windows09.gif"/>
          <p:cNvPicPr>
            <a:picLocks noChangeAspect="1" noChangeArrowheads="1" noCrop="1"/>
          </p:cNvPicPr>
          <p:nvPr/>
        </p:nvPicPr>
        <p:blipFill>
          <a:blip r:embed="rId4" cstate="print"/>
          <a:srcRect/>
          <a:stretch>
            <a:fillRect/>
          </a:stretch>
        </p:blipFill>
        <p:spPr bwMode="auto">
          <a:xfrm>
            <a:off x="7380312" y="5094312"/>
            <a:ext cx="1763688" cy="1763688"/>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20</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20</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r>
              <a:rPr lang="es-ES" sz="2900" dirty="0" smtClean="0"/>
              <a:t>Sólo utilizo la cuenta de roto para administración del sistema, pero un día estuve demasiado tiempo trabajando con ella para intentar empaquetar un rpm, resulta que lo instalé mal y creé el directorio /sur/sic/reda/sur/sic/reda/SR./, eso no era lo que quería, así que tecleé: </a:t>
            </a:r>
          </a:p>
          <a:p>
            <a:r>
              <a:rPr lang="es-ES" sz="2900" dirty="0" smtClean="0"/>
              <a:t>[root@asimovI sic]$ CD .. ; rem -re * </a:t>
            </a:r>
          </a:p>
          <a:p>
            <a:r>
              <a:rPr lang="es-ES" sz="2900" dirty="0" smtClean="0"/>
              <a:t>Yo pensaba que estaba dentro del segundo sur, pero estaba en el primero, menos mal que me di de cuenta pronto y pulsé Ctrl+c para abortar el comando de borrado mientras se estaba borrando el directorio X11R6, así que no corrompí/destrocé por completo el sistema, sólo tuve que volver a instalar algunos paquetes. Pero ¿y si no me doy cuenta?, pues que no podría haber hecho nada ya que hubiese borrado todo el contenido de /sur no existirían librerías, comandos, etc., teniendo que haber instalado el sistema operativo de nuevo." </a:t>
            </a:r>
          </a:p>
          <a:p>
            <a:endParaRPr lang="es-CO"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Puedo trabajar normalmente</a:t>
            </a:r>
            <a:br>
              <a:rPr lang="es-CO" dirty="0" smtClean="0">
                <a:solidFill>
                  <a:srgbClr val="FF0000"/>
                </a:solidFill>
                <a:latin typeface="Kristen ITC" pitchFamily="66" charset="0"/>
              </a:rPr>
            </a:br>
            <a:r>
              <a:rPr lang="es-CO" dirty="0" smtClean="0">
                <a:solidFill>
                  <a:srgbClr val="FF0000"/>
                </a:solidFill>
                <a:latin typeface="Kristen ITC" pitchFamily="66" charset="0"/>
              </a:rPr>
              <a:t>como ro</a:t>
            </a:r>
            <a:r>
              <a:rPr lang="es-CO" sz="3600" dirty="0" smtClean="0">
                <a:solidFill>
                  <a:srgbClr val="FF0000"/>
                </a:solidFill>
                <a:latin typeface="Kristen ITC" pitchFamily="66" charset="0"/>
              </a:rPr>
              <a:t>OT</a:t>
            </a:r>
            <a:endParaRPr lang="es-CO" sz="3600" dirty="0">
              <a:solidFill>
                <a:srgbClr val="FF0000"/>
              </a:solidFill>
            </a:endParaRPr>
          </a:p>
        </p:txBody>
      </p:sp>
      <p:pic>
        <p:nvPicPr>
          <p:cNvPr id="24578" name="Picture 2" descr="http://www.imagenesanimadas.net/Informatica/Windows/windows08.gif"/>
          <p:cNvPicPr>
            <a:picLocks noChangeAspect="1" noChangeArrowheads="1" noCrop="1"/>
          </p:cNvPicPr>
          <p:nvPr/>
        </p:nvPicPr>
        <p:blipFill>
          <a:blip r:embed="rId3" cstate="print"/>
          <a:srcRect/>
          <a:stretch>
            <a:fillRect/>
          </a:stretch>
        </p:blipFill>
        <p:spPr bwMode="auto">
          <a:xfrm>
            <a:off x="7524328" y="5190686"/>
            <a:ext cx="1619672" cy="1667314"/>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21</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21</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r>
              <a:rPr lang="es-ES" sz="2000" dirty="0" smtClean="0"/>
              <a:t>Hay otras utilidades más vistosas y fáciles de usar e intuitivas ya que son bajo Windows, un ejemplo de éstas son en el control-panel de reda, el Yazte en Sus, el gestor de usuarios de , etc.</a:t>
            </a:r>
          </a:p>
          <a:p>
            <a:r>
              <a:rPr lang="es-ES" sz="2000" dirty="0" smtClean="0"/>
              <a:t>Hay que aclarar que si el campo de la clave encriptada del fichero /etc./pasad no contiene ningún valor, no será necesario la utilización de una clave para entrar en el sistema. Esto es totalmente desaconsejable por los problemas de seguridad que puede crear.</a:t>
            </a:r>
          </a:p>
          <a:p>
            <a:r>
              <a:rPr lang="es-ES" sz="2000" dirty="0" smtClean="0"/>
              <a:t>Sin embargo es útil, por ejemplo, cuando nos olvidamos de la clave de roto, la solución es arrancar con un disquete de rescate, luego montar la partición de Linux, y borrar la clave encriptado de la entrada de roto en el fichero /etc./pasad. Luego reiniciamos el equipo, entramos como roto y.</a:t>
            </a:r>
            <a:endParaRPr lang="es-ES" sz="2000" dirty="0"/>
          </a:p>
        </p:txBody>
      </p:sp>
      <p:sp>
        <p:nvSpPr>
          <p:cNvPr id="2" name="1 Título"/>
          <p:cNvSpPr>
            <a:spLocks noGrp="1"/>
          </p:cNvSpPr>
          <p:nvPr>
            <p:ph type="title"/>
          </p:nvPr>
        </p:nvSpPr>
        <p:spPr>
          <a:noFill/>
        </p:spPr>
        <p:txBody>
          <a:bodyPr>
            <a:normAutofit/>
          </a:bodyPr>
          <a:lstStyle/>
          <a:p>
            <a:pPr algn="ctr"/>
            <a:r>
              <a:rPr lang="es-CO" dirty="0" smtClean="0">
                <a:solidFill>
                  <a:srgbClr val="FF0000"/>
                </a:solidFill>
                <a:latin typeface="Kristen ITC" pitchFamily="66" charset="0"/>
              </a:rPr>
              <a:t>Como abro/cirro mi cuenta</a:t>
            </a:r>
            <a:endParaRPr lang="es-CO" dirty="0">
              <a:solidFill>
                <a:srgbClr val="FF0000"/>
              </a:solidFill>
              <a:latin typeface="Kristen ITC" pitchFamily="66" charset="0"/>
            </a:endParaRPr>
          </a:p>
        </p:txBody>
      </p:sp>
      <p:pic>
        <p:nvPicPr>
          <p:cNvPr id="23554" name="Picture 2" descr="http://www.imagenesanimadas.net/Informatica/Windows/windows07.gif"/>
          <p:cNvPicPr>
            <a:picLocks noChangeAspect="1" noChangeArrowheads="1" noCrop="1"/>
          </p:cNvPicPr>
          <p:nvPr/>
        </p:nvPicPr>
        <p:blipFill>
          <a:blip r:embed="rId3" cstate="print"/>
          <a:srcRect/>
          <a:stretch>
            <a:fillRect/>
          </a:stretch>
        </p:blipFill>
        <p:spPr bwMode="auto">
          <a:xfrm>
            <a:off x="7812360" y="5526357"/>
            <a:ext cx="1331640" cy="1331644"/>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22</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22</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1328"/>
            <a:ext cx="8686800" cy="5376672"/>
          </a:xfrm>
        </p:spPr>
        <p:txBody>
          <a:bodyPr>
            <a:normAutofit/>
          </a:bodyPr>
          <a:lstStyle/>
          <a:p>
            <a:r>
              <a:rPr lang="es-ES" sz="2000" dirty="0" smtClean="0"/>
              <a:t>Montar un sistema de ficheros/dispositivo a nivel usuario no es más que hacerlo disponible en el árbol de directorios de nuestro sistema. Como ya sabéis, en Linux vemos todos los sistemas de ficheros/dispositivos en un sólo árbol de directorios, no existen letras a:, c:, etc., de esta manera nos da igual que el contenido de un directorio sea un sistema de ficheros ms dos, va, ext2, se encuentre en diferentes discos/particiones, esté en una máquina remota, etc. Esta abstracción tiene un inconveniente, hay que montarlo, es decir, indicarle al cerner de Linux que a través del directorio XXXX, accedemos al sistema de ficheros/dispositivo yin. Esto se hace con el comando monte (</a:t>
            </a:r>
            <a:r>
              <a:rPr lang="es-ES" sz="2000" i="1" dirty="0" smtClean="0"/>
              <a:t>mano monte</a:t>
            </a:r>
            <a:r>
              <a:rPr lang="es-ES" sz="2000" dirty="0" smtClean="0"/>
              <a:t>, para detalles).</a:t>
            </a:r>
          </a:p>
          <a:p>
            <a:r>
              <a:rPr lang="es-ES" sz="2000" dirty="0" smtClean="0"/>
              <a:t>Montar un sistemas de ficheros/dispositivo a nivel cerner</a:t>
            </a:r>
          </a:p>
          <a:p>
            <a:endParaRPr lang="es-CO" sz="2000"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Como puedo montar y </a:t>
            </a:r>
            <a:br>
              <a:rPr lang="es-CO" dirty="0" smtClean="0">
                <a:solidFill>
                  <a:srgbClr val="FF0000"/>
                </a:solidFill>
                <a:latin typeface="Kristen ITC" pitchFamily="66" charset="0"/>
              </a:rPr>
            </a:br>
            <a:r>
              <a:rPr lang="es-CO" dirty="0" smtClean="0">
                <a:solidFill>
                  <a:srgbClr val="FF0000"/>
                </a:solidFill>
                <a:latin typeface="Kristen ITC" pitchFamily="66" charset="0"/>
              </a:rPr>
              <a:t>desmontar unidades en Linux</a:t>
            </a:r>
            <a:endParaRPr lang="es-CO" dirty="0">
              <a:solidFill>
                <a:srgbClr val="FF0000"/>
              </a:solidFill>
              <a:latin typeface="Kristen ITC" pitchFamily="66" charset="0"/>
            </a:endParaRPr>
          </a:p>
        </p:txBody>
      </p:sp>
      <p:pic>
        <p:nvPicPr>
          <p:cNvPr id="22530" name="Picture 2" descr="http://www.imagenesanimadas.net/Informatica/Windows/windows06.gif"/>
          <p:cNvPicPr>
            <a:picLocks noChangeAspect="1" noChangeArrowheads="1" noCrop="1"/>
          </p:cNvPicPr>
          <p:nvPr/>
        </p:nvPicPr>
        <p:blipFill>
          <a:blip r:embed="rId3" cstate="print"/>
          <a:srcRect/>
          <a:stretch>
            <a:fillRect/>
          </a:stretch>
        </p:blipFill>
        <p:spPr bwMode="auto">
          <a:xfrm>
            <a:off x="7812361" y="5526361"/>
            <a:ext cx="1331640" cy="1331640"/>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23</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23</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endParaRPr lang="es-ES" sz="2200" dirty="0" smtClean="0"/>
          </a:p>
          <a:p>
            <a:endParaRPr lang="es-ES" sz="2200" dirty="0" smtClean="0"/>
          </a:p>
          <a:p>
            <a:r>
              <a:rPr lang="es-ES" sz="2200" dirty="0" smtClean="0"/>
              <a:t>Los ficheros tal no son ficheros comprimidos, sino empaquetados. Tal es un empaquetador, es decir, es algo parecido a un compresor como aj o Zip, pero sin compresión. Se dedica a incluir todos los ficheros juntos en el mismo archivo, preservando las estructuras de directorios y permisos de los mismos. Como veremos, lo podremos comprimir gracias al programa Zip. </a:t>
            </a:r>
          </a:p>
          <a:p>
            <a:r>
              <a:rPr lang="es-ES" sz="2200" dirty="0" smtClean="0"/>
              <a:t>Hay 2 operaciones básicas con tal: empaquetado y desempaquetado. Si estamos en un directorio y queremos empaquetar todos los ficheros de este directorio y los que cuelgan de él, basta con ejecutar la orden: </a:t>
            </a:r>
          </a:p>
          <a:p>
            <a:r>
              <a:rPr lang="es-ES" sz="2200" dirty="0" smtClean="0"/>
              <a:t>tal -cf. fichero.tar *</a:t>
            </a:r>
          </a:p>
          <a:p>
            <a:endParaRPr lang="es-CO" dirty="0"/>
          </a:p>
        </p:txBody>
      </p:sp>
      <p:sp>
        <p:nvSpPr>
          <p:cNvPr id="2" name="1 Título"/>
          <p:cNvSpPr>
            <a:spLocks noGrp="1"/>
          </p:cNvSpPr>
          <p:nvPr>
            <p:ph type="title"/>
          </p:nvPr>
        </p:nvSpPr>
        <p:spPr>
          <a:xfrm>
            <a:off x="428596" y="428604"/>
            <a:ext cx="8229600" cy="1143000"/>
          </a:xfrm>
          <a:noFill/>
        </p:spPr>
        <p:txBody>
          <a:bodyPr>
            <a:normAutofit fontScale="90000"/>
          </a:bodyPr>
          <a:lstStyle/>
          <a:p>
            <a:pPr algn="ctr"/>
            <a:r>
              <a:rPr lang="es-CO" sz="3700" dirty="0" smtClean="0">
                <a:solidFill>
                  <a:srgbClr val="FF0000"/>
                </a:solidFill>
                <a:latin typeface="Kristen ITC" pitchFamily="66" charset="0"/>
              </a:rPr>
              <a:t>COMO SE UTLIZAN LOS </a:t>
            </a:r>
            <a:br>
              <a:rPr lang="es-CO" sz="3700" dirty="0" smtClean="0">
                <a:solidFill>
                  <a:srgbClr val="FF0000"/>
                </a:solidFill>
                <a:latin typeface="Kristen ITC" pitchFamily="66" charset="0"/>
              </a:rPr>
            </a:br>
            <a:r>
              <a:rPr lang="es-CO" sz="3700" dirty="0" smtClean="0">
                <a:solidFill>
                  <a:srgbClr val="FF0000"/>
                </a:solidFill>
                <a:latin typeface="Kristen ITC" pitchFamily="66" charset="0"/>
              </a:rPr>
              <a:t>EMPAQUETADORES DES/COMPRESORES</a:t>
            </a:r>
            <a:endParaRPr lang="es-CO" sz="3700" dirty="0">
              <a:solidFill>
                <a:srgbClr val="FF0000"/>
              </a:solidFill>
              <a:latin typeface="Kristen ITC" pitchFamily="66" charset="0"/>
            </a:endParaRPr>
          </a:p>
        </p:txBody>
      </p:sp>
      <p:pic>
        <p:nvPicPr>
          <p:cNvPr id="21506" name="Picture 2" descr="http://www.imagenesanimadas.net/Informatica/Windows/windows04.gif"/>
          <p:cNvPicPr>
            <a:picLocks noChangeAspect="1" noChangeArrowheads="1" noCrop="1"/>
          </p:cNvPicPr>
          <p:nvPr/>
        </p:nvPicPr>
        <p:blipFill>
          <a:blip r:embed="rId3" cstate="print"/>
          <a:srcRect/>
          <a:stretch>
            <a:fillRect/>
          </a:stretch>
        </p:blipFill>
        <p:spPr bwMode="auto">
          <a:xfrm>
            <a:off x="6300192" y="5080620"/>
            <a:ext cx="2843808" cy="1777380"/>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24</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24</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r>
              <a:rPr lang="es-ES" dirty="0" smtClean="0"/>
              <a:t>En este corto articulo tratamos el tema de como cambiar los permisos de ficheros y directorios en nuestro sistema Linux. Todo los comandos y ejemplos que se citan deben ejecutarse desde la línea de comandos en una terminal. También decir que existen programas en modo grafico donde se puede conseguir lo mismo que aquí se explica a golpe de ratón.</a:t>
            </a:r>
          </a:p>
          <a:p>
            <a:r>
              <a:rPr lang="es-ES" dirty="0" smtClean="0"/>
              <a:t>Lo primero que hay que decir es que para conseguir toda la información sobre los comandos involucrados en el tema de permisos podéis consultar los comandos mano chamad, mano con y mano charpa</a:t>
            </a:r>
          </a:p>
          <a:p>
            <a:endParaRPr lang="es-CO"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Como cambian los permisos</a:t>
            </a:r>
            <a:br>
              <a:rPr lang="es-CO" dirty="0" smtClean="0">
                <a:solidFill>
                  <a:srgbClr val="FF0000"/>
                </a:solidFill>
                <a:latin typeface="Kristen ITC" pitchFamily="66" charset="0"/>
              </a:rPr>
            </a:br>
            <a:r>
              <a:rPr lang="es-CO" dirty="0" smtClean="0">
                <a:solidFill>
                  <a:srgbClr val="FF0000"/>
                </a:solidFill>
                <a:latin typeface="Kristen ITC" pitchFamily="66" charset="0"/>
              </a:rPr>
              <a:t>de ficheros y directorios</a:t>
            </a:r>
            <a:endParaRPr lang="es-CO" dirty="0">
              <a:solidFill>
                <a:srgbClr val="FF0000"/>
              </a:solidFill>
              <a:latin typeface="Kristen ITC" pitchFamily="66" charset="0"/>
            </a:endParaRPr>
          </a:p>
        </p:txBody>
      </p:sp>
      <p:pic>
        <p:nvPicPr>
          <p:cNvPr id="20482" name="Picture 2" descr="http://www.imagenesanimadas.net/Tecnologia/Circuitos-Electronicos/Circuitos-04.gif"/>
          <p:cNvPicPr>
            <a:picLocks noChangeAspect="1" noChangeArrowheads="1" noCrop="1"/>
          </p:cNvPicPr>
          <p:nvPr/>
        </p:nvPicPr>
        <p:blipFill>
          <a:blip r:embed="rId3" cstate="print"/>
          <a:srcRect/>
          <a:stretch>
            <a:fillRect/>
          </a:stretch>
        </p:blipFill>
        <p:spPr bwMode="auto">
          <a:xfrm>
            <a:off x="2347083" y="5589241"/>
            <a:ext cx="6796918" cy="1268760"/>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25</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25</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r>
              <a:rPr lang="es-ES" sz="2900" dirty="0" smtClean="0"/>
              <a:t>cuando enciendo mi computadora la dejo bajando algo de internet, apago el monitor y entonces al cabo de un lapso de tiempo regreso y cuando enciendo el monitor esta como si no estuviera recibiendo señal de video, las opciones de energía están todas habilitadas para estar siempre encendido, entonces cuando apago la PC vuelve todo a la normalidad, quiero saber por q hace eso, por q aunque apague el monitor y dejo el CPU encendido tiene q seguir funcionando todo normal..ayuda por favor tengo Windows 7 ultímate..AMD Phnom ll X2 4gb de RAM y una envidia 9800 gta.</a:t>
            </a:r>
          </a:p>
          <a:p>
            <a:r>
              <a:rPr lang="es-ES" sz="2900" dirty="0" smtClean="0"/>
              <a:t>hace 8 meses </a:t>
            </a:r>
          </a:p>
          <a:p>
            <a:r>
              <a:rPr lang="es-ES" sz="2900" b="1" dirty="0" smtClean="0"/>
              <a:t>Información adicional</a:t>
            </a:r>
          </a:p>
          <a:p>
            <a:r>
              <a:rPr lang="es-ES" sz="2900" dirty="0" smtClean="0"/>
              <a:t>la configuración de energía esta para estar siempre encendida, la copia no es legal, entonces si dejo de usar la PC por un lapso de tiempo pasa eso?</a:t>
            </a:r>
          </a:p>
          <a:p>
            <a:r>
              <a:rPr lang="es-ES" sz="2900" dirty="0" smtClean="0"/>
              <a:t>hace 8 meses </a:t>
            </a:r>
          </a:p>
          <a:p>
            <a:endParaRPr lang="es-CO" dirty="0"/>
          </a:p>
        </p:txBody>
      </p:sp>
      <p:sp>
        <p:nvSpPr>
          <p:cNvPr id="2" name="1 Título"/>
          <p:cNvSpPr>
            <a:spLocks noGrp="1"/>
          </p:cNvSpPr>
          <p:nvPr>
            <p:ph type="title"/>
          </p:nvPr>
        </p:nvSpPr>
        <p:spPr>
          <a:noFill/>
        </p:spPr>
        <p:txBody>
          <a:bodyPr/>
          <a:lstStyle/>
          <a:p>
            <a:pPr algn="ctr"/>
            <a:r>
              <a:rPr lang="es-CO" dirty="0" smtClean="0">
                <a:solidFill>
                  <a:srgbClr val="FF0000"/>
                </a:solidFill>
                <a:latin typeface="Kristen ITC" pitchFamily="66" charset="0"/>
              </a:rPr>
              <a:t>Como apago mi equipo</a:t>
            </a:r>
            <a:endParaRPr lang="es-CO" dirty="0">
              <a:solidFill>
                <a:srgbClr val="FF0000"/>
              </a:solidFill>
              <a:latin typeface="Kristen ITC" pitchFamily="66" charset="0"/>
            </a:endParaRPr>
          </a:p>
        </p:txBody>
      </p:sp>
      <p:pic>
        <p:nvPicPr>
          <p:cNvPr id="19458" name="Picture 2" descr="http://www.imagenesanimadas.net/Tecnologia/Circuitos-Electronicos/Circuitos-01.gif"/>
          <p:cNvPicPr>
            <a:picLocks noChangeAspect="1" noChangeArrowheads="1" noCrop="1"/>
          </p:cNvPicPr>
          <p:nvPr/>
        </p:nvPicPr>
        <p:blipFill>
          <a:blip r:embed="rId3" cstate="print"/>
          <a:srcRect/>
          <a:stretch>
            <a:fillRect/>
          </a:stretch>
        </p:blipFill>
        <p:spPr bwMode="auto">
          <a:xfrm>
            <a:off x="7308304" y="5022304"/>
            <a:ext cx="1835696" cy="1835696"/>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26</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26</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r>
              <a:rPr lang="es-ES" sz="2400" b="1" dirty="0" smtClean="0"/>
              <a:t>Orígenes de X</a:t>
            </a:r>
          </a:p>
          <a:p>
            <a:r>
              <a:rPr lang="es-ES" sz="2400" dirty="0" smtClean="0"/>
              <a:t>Vamos a dar un concepto sencillo de X Windows y luego lo ampliaremos. El sistema X Windows es un método grafico y distribuido para trabajar. Y ahora veremos por que. El X Windows Sistema es prácticamente el estándar de los entornos gráficos para usuarios de Unix, pero no es solo eso, es un completo sistema para redes que permite ejecutar aplicaciones X desde una computadora en la otra parte del globo de donde se encuentra el servidor, a través de Internet.</a:t>
            </a:r>
          </a:p>
          <a:p>
            <a:r>
              <a:rPr lang="es-ES" sz="2400" dirty="0" smtClean="0"/>
              <a:t>Primero lo primero. El consorcio de tecnología X requiere que se usen los siguientes nombres cuando se refiere al sistema X Windows</a:t>
            </a:r>
          </a:p>
          <a:p>
            <a:r>
              <a:rPr lang="es-ES" sz="2400" dirty="0" smtClean="0"/>
              <a:t>X</a:t>
            </a:r>
          </a:p>
          <a:p>
            <a:endParaRPr lang="es-CO" dirty="0"/>
          </a:p>
        </p:txBody>
      </p:sp>
      <p:sp>
        <p:nvSpPr>
          <p:cNvPr id="2" name="1 Título"/>
          <p:cNvSpPr>
            <a:spLocks noGrp="1"/>
          </p:cNvSpPr>
          <p:nvPr>
            <p:ph type="title"/>
          </p:nvPr>
        </p:nvSpPr>
        <p:spPr>
          <a:noFill/>
        </p:spPr>
        <p:txBody>
          <a:bodyPr/>
          <a:lstStyle/>
          <a:p>
            <a:pPr algn="ctr"/>
            <a:r>
              <a:rPr lang="es-CO" dirty="0" smtClean="0">
                <a:solidFill>
                  <a:srgbClr val="FF0000"/>
                </a:solidFill>
                <a:latin typeface="Kristen ITC" pitchFamily="66" charset="0"/>
              </a:rPr>
              <a:t>Que es x-Windows</a:t>
            </a:r>
            <a:endParaRPr lang="es-CO" dirty="0">
              <a:solidFill>
                <a:srgbClr val="FF0000"/>
              </a:solidFill>
              <a:latin typeface="Kristen ITC" pitchFamily="66" charset="0"/>
            </a:endParaRPr>
          </a:p>
        </p:txBody>
      </p:sp>
      <p:pic>
        <p:nvPicPr>
          <p:cNvPr id="18434" name="Picture 2" descr="http://www.imagenesanimadas.net/Informatica/Ordenadores/ordenador25.gif"/>
          <p:cNvPicPr>
            <a:picLocks noChangeAspect="1" noChangeArrowheads="1" noCrop="1"/>
          </p:cNvPicPr>
          <p:nvPr/>
        </p:nvPicPr>
        <p:blipFill>
          <a:blip r:embed="rId3" cstate="print"/>
          <a:srcRect/>
          <a:stretch>
            <a:fillRect/>
          </a:stretch>
        </p:blipFill>
        <p:spPr bwMode="auto">
          <a:xfrm>
            <a:off x="6444209" y="5168655"/>
            <a:ext cx="2699792" cy="1689345"/>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27</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27</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sz="2000" dirty="0" smtClean="0"/>
              <a:t>Soy un novato en debían/Linux y he logrado instalarlo aparentemente sin problemas , luego al tratar de instalar el entorno de escritorio usando apt-get instaló x-Windows-sistema de se descargan algunos archivos , pero nunca aparecen las pantallas descritas en el manual donde debo configurar monitor , mouse etc. .Entonces uso pg.-reconfigure xserver-xfree86 y aparecen las pantallas configuro el monitor el raton y finalmente digito sarta y entro a un entorno de escritorio pero solo veo una cuarta parte de la pantalla . Salgo del entorno de escritorio y al volver a ingresar a debían se inhibe el sistema . Me pueden ayudar por favor</a:t>
            </a:r>
          </a:p>
          <a:p>
            <a:r>
              <a:rPr lang="es-ES" sz="2000" dirty="0" smtClean="0"/>
              <a:t>Jackyclone</a:t>
            </a:r>
          </a:p>
          <a:p>
            <a:endParaRPr lang="es-CO" sz="2000" dirty="0"/>
          </a:p>
        </p:txBody>
      </p:sp>
      <p:sp>
        <p:nvSpPr>
          <p:cNvPr id="2" name="1 Título"/>
          <p:cNvSpPr>
            <a:spLocks noGrp="1"/>
          </p:cNvSpPr>
          <p:nvPr>
            <p:ph type="title"/>
          </p:nvPr>
        </p:nvSpPr>
        <p:spPr>
          <a:noFill/>
        </p:spPr>
        <p:txBody>
          <a:bodyPr>
            <a:normAutofit/>
          </a:bodyPr>
          <a:lstStyle/>
          <a:p>
            <a:pPr algn="ctr"/>
            <a:r>
              <a:rPr lang="es-CO" dirty="0" smtClean="0">
                <a:solidFill>
                  <a:srgbClr val="FF0000"/>
                </a:solidFill>
                <a:latin typeface="Kristen ITC" pitchFamily="66" charset="0"/>
              </a:rPr>
              <a:t>Como configuro las x-Windows</a:t>
            </a:r>
            <a:endParaRPr lang="es-CO" dirty="0">
              <a:solidFill>
                <a:srgbClr val="FF0000"/>
              </a:solidFill>
              <a:latin typeface="Kristen ITC" pitchFamily="66" charset="0"/>
            </a:endParaRPr>
          </a:p>
        </p:txBody>
      </p:sp>
      <p:pic>
        <p:nvPicPr>
          <p:cNvPr id="17410" name="Picture 2" descr="http://www.imagenesanimadas.net/Informatica/Intel/intel01.gif"/>
          <p:cNvPicPr>
            <a:picLocks noChangeAspect="1" noChangeArrowheads="1" noCrop="1"/>
          </p:cNvPicPr>
          <p:nvPr/>
        </p:nvPicPr>
        <p:blipFill>
          <a:blip r:embed="rId3" cstate="print"/>
          <a:srcRect/>
          <a:stretch>
            <a:fillRect/>
          </a:stretch>
        </p:blipFill>
        <p:spPr bwMode="auto">
          <a:xfrm>
            <a:off x="5796136" y="5126346"/>
            <a:ext cx="3347864" cy="1731654"/>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28</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28</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sz="2000" b="1" dirty="0" smtClean="0"/>
              <a:t>Cómo cambio la resolución por defecto?</a:t>
            </a:r>
          </a:p>
          <a:p>
            <a:r>
              <a:rPr lang="es-ES" sz="2000" dirty="0" smtClean="0"/>
              <a:t>Enviado por </a:t>
            </a:r>
            <a:r>
              <a:rPr lang="es-ES" sz="2000" dirty="0" smtClean="0">
                <a:hlinkClick r:id="rId3" action="ppaction://hlinkfile" tooltip="Ver el perfil de usuario."/>
              </a:rPr>
              <a:t>El Santo</a:t>
            </a:r>
            <a:r>
              <a:rPr lang="es-ES" sz="2000" dirty="0" smtClean="0"/>
              <a:t> el Dom, 2002-08-18 05:59.</a:t>
            </a:r>
          </a:p>
          <a:p>
            <a:r>
              <a:rPr lang="es-ES" sz="2000" dirty="0" smtClean="0"/>
              <a:t>En el fichero /etc./X11/XF86Config en la sección screen correspondiente al servidor que se está utilizando actualmente, en la subsunción Desplaye correspondiente a la Deputa en que estemos trabajando, buscamos la linea: </a:t>
            </a:r>
          </a:p>
          <a:p>
            <a:r>
              <a:rPr lang="es-ES" sz="2000" dirty="0" smtClean="0"/>
              <a:t>Modos "resolución_1" "resolución_2"...</a:t>
            </a:r>
          </a:p>
          <a:p>
            <a:r>
              <a:rPr lang="es-ES" sz="2000" dirty="0" smtClean="0"/>
              <a:t>Un ejemplo: </a:t>
            </a:r>
          </a:p>
          <a:p>
            <a:r>
              <a:rPr lang="es-ES" sz="2000" dirty="0" smtClean="0"/>
              <a:t>Modos "1024x768" "800x600" "640x480" "320x200"</a:t>
            </a:r>
          </a:p>
          <a:p>
            <a:r>
              <a:rPr lang="es-ES" sz="2000" dirty="0" smtClean="0"/>
              <a:t>Entonces ponemos la resolución que queramos que sea por defecto de primera. Estas resoluciones puestas aquí son entre las que podremos cambiar si queremos al pulsar CRL+ Alta+ '+' ó Ctrl+Alt+'-', una vez arrancado Windows.</a:t>
            </a:r>
          </a:p>
          <a:p>
            <a:endParaRPr lang="es-CO" sz="2000"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Como cambio las resoluciones</a:t>
            </a:r>
            <a:br>
              <a:rPr lang="es-CO" dirty="0" smtClean="0">
                <a:solidFill>
                  <a:srgbClr val="FF0000"/>
                </a:solidFill>
                <a:latin typeface="Kristen ITC" pitchFamily="66" charset="0"/>
              </a:rPr>
            </a:br>
            <a:r>
              <a:rPr lang="es-CO" dirty="0" smtClean="0">
                <a:solidFill>
                  <a:srgbClr val="FF0000"/>
                </a:solidFill>
                <a:latin typeface="Kristen ITC" pitchFamily="66" charset="0"/>
              </a:rPr>
              <a:t>por defecto</a:t>
            </a:r>
            <a:endParaRPr lang="es-CO" dirty="0">
              <a:solidFill>
                <a:srgbClr val="FF0000"/>
              </a:solidFill>
              <a:latin typeface="Kristen ITC" pitchFamily="66" charset="0"/>
            </a:endParaRPr>
          </a:p>
        </p:txBody>
      </p:sp>
      <p:pic>
        <p:nvPicPr>
          <p:cNvPr id="16386" name="Picture 2" descr="http://www.imagenesanimadas.net/Informatica/Modem/modem04.gif"/>
          <p:cNvPicPr>
            <a:picLocks noChangeAspect="1" noChangeArrowheads="1" noCrop="1"/>
          </p:cNvPicPr>
          <p:nvPr/>
        </p:nvPicPr>
        <p:blipFill>
          <a:blip r:embed="rId4" cstate="print"/>
          <a:srcRect/>
          <a:stretch>
            <a:fillRect/>
          </a:stretch>
        </p:blipFill>
        <p:spPr bwMode="auto">
          <a:xfrm>
            <a:off x="6156177" y="5469289"/>
            <a:ext cx="2987824" cy="1388711"/>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29</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29</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CO" sz="2200" dirty="0" smtClean="0"/>
              <a:t>Linux </a:t>
            </a:r>
            <a:r>
              <a:rPr lang="es-CO" sz="2200" dirty="0" smtClean="0"/>
              <a:t>es software libre y de calidad. Sólo debes instalar Linux si quieres un Sistema Operativo que ponga todo el poder en tus manos cuando aprendas a usarlo. Tendrás que invertir tiempo y esfuerzo pero serás recompensado con una máquina que hace exactamente lo que quieres.</a:t>
            </a:r>
          </a:p>
          <a:p>
            <a:r>
              <a:rPr lang="es-CO" sz="2200" dirty="0" smtClean="0"/>
              <a:t>Tienes que conocer y asumir la </a:t>
            </a:r>
            <a:r>
              <a:rPr lang="es-CO" sz="2200" dirty="0" smtClean="0">
                <a:hlinkClick r:id="rId3"/>
              </a:rPr>
              <a:t>cultura hacker</a:t>
            </a:r>
            <a:r>
              <a:rPr lang="es-CO" sz="2200" dirty="0" smtClean="0"/>
              <a:t>: sólo así entenderás qué es Linux y qué significa "libre". Algunas actitudes hacker son: </a:t>
            </a:r>
          </a:p>
          <a:p>
            <a:pPr lvl="1"/>
            <a:r>
              <a:rPr lang="es-CO" sz="2200" b="1" dirty="0" smtClean="0"/>
              <a:t>hazlo tú mismo.</a:t>
            </a:r>
            <a:r>
              <a:rPr lang="es-CO" sz="2200" dirty="0" smtClean="0"/>
              <a:t> </a:t>
            </a:r>
          </a:p>
          <a:p>
            <a:endParaRPr lang="es-CO" dirty="0"/>
          </a:p>
        </p:txBody>
      </p:sp>
      <p:sp>
        <p:nvSpPr>
          <p:cNvPr id="2" name="1 Título"/>
          <p:cNvSpPr>
            <a:spLocks noGrp="1"/>
          </p:cNvSpPr>
          <p:nvPr>
            <p:ph type="title"/>
          </p:nvPr>
        </p:nvSpPr>
        <p:spPr>
          <a:noFill/>
        </p:spPr>
        <p:txBody>
          <a:bodyPr/>
          <a:lstStyle/>
          <a:p>
            <a:pPr algn="ctr"/>
            <a:r>
              <a:rPr lang="es-CO" dirty="0" smtClean="0">
                <a:solidFill>
                  <a:srgbClr val="FF0000"/>
                </a:solidFill>
                <a:latin typeface="Kristen ITC" pitchFamily="66" charset="0"/>
              </a:rPr>
              <a:t>Que es linux para mi</a:t>
            </a:r>
            <a:endParaRPr lang="es-CO" dirty="0">
              <a:solidFill>
                <a:srgbClr val="FF0000"/>
              </a:solidFill>
              <a:latin typeface="Kristen ITC" pitchFamily="66" charset="0"/>
            </a:endParaRPr>
          </a:p>
        </p:txBody>
      </p:sp>
      <p:pic>
        <p:nvPicPr>
          <p:cNvPr id="44034" name="Picture 2" descr="tux_programming_md_wht.gif"/>
          <p:cNvPicPr>
            <a:picLocks noChangeAspect="1" noChangeArrowheads="1" noCrop="1"/>
          </p:cNvPicPr>
          <p:nvPr/>
        </p:nvPicPr>
        <p:blipFill>
          <a:blip r:embed="rId4" cstate="print"/>
          <a:srcRect/>
          <a:stretch>
            <a:fillRect/>
          </a:stretch>
        </p:blipFill>
        <p:spPr bwMode="auto">
          <a:xfrm>
            <a:off x="6372200" y="5013177"/>
            <a:ext cx="2515666" cy="1844824"/>
          </a:xfrm>
          <a:prstGeom prst="rect">
            <a:avLst/>
          </a:prstGeom>
          <a:noFill/>
        </p:spPr>
      </p:pic>
      <p:sp>
        <p:nvSpPr>
          <p:cNvPr id="5" name="4 Marcador de fecha"/>
          <p:cNvSpPr>
            <a:spLocks noGrp="1"/>
          </p:cNvSpPr>
          <p:nvPr>
            <p:ph type="dt" sz="half" idx="10"/>
          </p:nvPr>
        </p:nvSpPr>
        <p:spPr>
          <a:xfrm>
            <a:off x="0" y="6492240"/>
            <a:ext cx="1920240" cy="365760"/>
          </a:xfrm>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3</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03</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10000"/>
          </a:bodyPr>
          <a:lstStyle/>
          <a:p>
            <a:r>
              <a:rPr lang="es-ES" sz="2400" dirty="0" smtClean="0"/>
              <a:t>El problema de los programas de escritorios virtuales que probé es que no trabajan bien, por ejemplo, una vez que tienes puestos dos o mas escritorios virtuales solo funciona el acero de Windows 7 en el primer escritorio, el resto de escritorios no tienen activado el acero y se ve la superara de Windows 7 de color gris sin transparencias.</a:t>
            </a:r>
          </a:p>
          <a:p>
            <a:r>
              <a:rPr lang="es-ES" sz="2400" dirty="0" smtClean="0"/>
              <a:t>Otro error muy común es que si en el segundo escritorio tenemos abierto por ejemplo el forofos y vamos al primer escritorio e intentamos abrir otra ventana de firefox no nos deja, nos dice que ya esta en ejecución y que no puede abrir otra ventana.</a:t>
            </a:r>
          </a:p>
          <a:p>
            <a:r>
              <a:rPr lang="es-ES" sz="2400" dirty="0" smtClean="0"/>
              <a:t>Estos problemas con los que me encontré y algunos mas con </a:t>
            </a:r>
            <a:r>
              <a:rPr lang="es-ES" sz="2400" b="1" dirty="0" smtClean="0"/>
              <a:t>Déspota</a:t>
            </a:r>
            <a:r>
              <a:rPr lang="es-ES" sz="2400" dirty="0" smtClean="0"/>
              <a:t> no los tuve.</a:t>
            </a:r>
          </a:p>
          <a:p>
            <a:endParaRPr lang="es-CO" dirty="0"/>
          </a:p>
        </p:txBody>
      </p:sp>
      <p:sp>
        <p:nvSpPr>
          <p:cNvPr id="2" name="1 Título"/>
          <p:cNvSpPr>
            <a:spLocks noGrp="1"/>
          </p:cNvSpPr>
          <p:nvPr>
            <p:ph type="title"/>
          </p:nvPr>
        </p:nvSpPr>
        <p:spPr>
          <a:xfrm>
            <a:off x="428596" y="357166"/>
            <a:ext cx="8229600" cy="1143000"/>
          </a:xfrm>
          <a:noFill/>
        </p:spPr>
        <p:txBody>
          <a:bodyPr>
            <a:normAutofit fontScale="90000"/>
          </a:bodyPr>
          <a:lstStyle/>
          <a:p>
            <a:pPr algn="ctr"/>
            <a:r>
              <a:rPr lang="es-CO" dirty="0" smtClean="0">
                <a:solidFill>
                  <a:srgbClr val="FF0000"/>
                </a:solidFill>
                <a:latin typeface="Kristen ITC" pitchFamily="66" charset="0"/>
              </a:rPr>
              <a:t>Como cambio el </a:t>
            </a:r>
            <a:br>
              <a:rPr lang="es-CO" dirty="0" smtClean="0">
                <a:solidFill>
                  <a:srgbClr val="FF0000"/>
                </a:solidFill>
                <a:latin typeface="Kristen ITC" pitchFamily="66" charset="0"/>
              </a:rPr>
            </a:br>
            <a:r>
              <a:rPr lang="es-CO" dirty="0" smtClean="0">
                <a:solidFill>
                  <a:srgbClr val="FF0000"/>
                </a:solidFill>
                <a:latin typeface="Kristen ITC" pitchFamily="66" charset="0"/>
              </a:rPr>
              <a:t>escritorio virtual</a:t>
            </a:r>
            <a:endParaRPr lang="es-CO" dirty="0">
              <a:solidFill>
                <a:srgbClr val="FF0000"/>
              </a:solidFill>
              <a:latin typeface="Kristen ITC" pitchFamily="66" charset="0"/>
            </a:endParaRPr>
          </a:p>
        </p:txBody>
      </p:sp>
      <p:pic>
        <p:nvPicPr>
          <p:cNvPr id="15362" name="Picture 2" descr="http://www.imagenesanimadas.net/Informatica/Informaticos/informatico05.gif"/>
          <p:cNvPicPr>
            <a:picLocks noChangeAspect="1" noChangeArrowheads="1" noCrop="1"/>
          </p:cNvPicPr>
          <p:nvPr/>
        </p:nvPicPr>
        <p:blipFill>
          <a:blip r:embed="rId3" cstate="print"/>
          <a:srcRect/>
          <a:stretch>
            <a:fillRect/>
          </a:stretch>
        </p:blipFill>
        <p:spPr bwMode="auto">
          <a:xfrm>
            <a:off x="7096125" y="4867275"/>
            <a:ext cx="2047875" cy="1990725"/>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30</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30</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285860"/>
            <a:ext cx="9144000" cy="5572140"/>
          </a:xfrm>
        </p:spPr>
        <p:txBody>
          <a:bodyPr>
            <a:noAutofit/>
          </a:bodyPr>
          <a:lstStyle/>
          <a:p>
            <a:r>
              <a:rPr lang="es-ES" sz="2000" dirty="0" smtClean="0"/>
              <a:t>Hay dos maneras: </a:t>
            </a:r>
          </a:p>
          <a:p>
            <a:r>
              <a:rPr lang="es-ES" sz="2000" dirty="0" smtClean="0"/>
              <a:t>Mediante la línea de comandos: </a:t>
            </a:r>
          </a:p>
          <a:p>
            <a:r>
              <a:rPr lang="es-ES" sz="2000" dirty="0" smtClean="0"/>
              <a:t>[user@localhost]# sarta --bpd resolución (dónde resolución es 8, 16,24 ó 32) </a:t>
            </a:r>
          </a:p>
          <a:p>
            <a:r>
              <a:rPr lang="es-ES" sz="2000" dirty="0" smtClean="0"/>
              <a:t>Mediante el fichero de configuración:</a:t>
            </a:r>
            <a:br>
              <a:rPr lang="es-ES" sz="2000" dirty="0" smtClean="0"/>
            </a:br>
            <a:r>
              <a:rPr lang="es-ES" sz="2000" dirty="0" smtClean="0"/>
              <a:t>En el fichero /etc./X11/XF86Config, en la sección creen correspondiente al servidor que se está utilizando actualmente, añadimos la línea: </a:t>
            </a:r>
          </a:p>
          <a:p>
            <a:r>
              <a:rPr lang="es-ES" sz="2000" dirty="0" smtClean="0"/>
              <a:t>DefaultColorDepth depth_que_queramos_utilizar</a:t>
            </a:r>
          </a:p>
          <a:p>
            <a:r>
              <a:rPr lang="es-ES" sz="2000" dirty="0" smtClean="0"/>
              <a:t>Un ejemplo: </a:t>
            </a:r>
          </a:p>
          <a:p>
            <a:r>
              <a:rPr lang="es-ES" sz="2000" dirty="0" smtClean="0"/>
              <a:t>DefaultColorDepth 16</a:t>
            </a:r>
          </a:p>
          <a:p>
            <a:r>
              <a:rPr lang="es-ES" sz="2000" dirty="0" smtClean="0"/>
              <a:t>Un Deputa con valor 8 significa que trabajaremos a 256 colores, uno con valor 32 true color. No todas las tarjetas graficas podrán utilizar todos los Deputa disponibles en todas las resoluciones, todo dependerá de la tarjeta grafica y de la memoria que esta tenga.</a:t>
            </a:r>
          </a:p>
          <a:p>
            <a:endParaRPr lang="es-CO" sz="2000" dirty="0"/>
          </a:p>
        </p:txBody>
      </p:sp>
      <p:sp>
        <p:nvSpPr>
          <p:cNvPr id="2" name="1 Título"/>
          <p:cNvSpPr>
            <a:spLocks noGrp="1"/>
          </p:cNvSpPr>
          <p:nvPr>
            <p:ph type="title"/>
          </p:nvPr>
        </p:nvSpPr>
        <p:spPr>
          <a:xfrm>
            <a:off x="571472" y="0"/>
            <a:ext cx="8229600" cy="1143000"/>
          </a:xfrm>
          <a:noFill/>
        </p:spPr>
        <p:txBody>
          <a:bodyPr>
            <a:normAutofit fontScale="90000"/>
          </a:bodyPr>
          <a:lstStyle/>
          <a:p>
            <a:pPr algn="ctr"/>
            <a:r>
              <a:rPr lang="es-CO" dirty="0" smtClean="0">
                <a:solidFill>
                  <a:srgbClr val="FF0000"/>
                </a:solidFill>
                <a:latin typeface="Kristen ITC" pitchFamily="66" charset="0"/>
              </a:rPr>
              <a:t>Como cambio el numero de</a:t>
            </a:r>
            <a:br>
              <a:rPr lang="es-CO" dirty="0" smtClean="0">
                <a:solidFill>
                  <a:srgbClr val="FF0000"/>
                </a:solidFill>
                <a:latin typeface="Kristen ITC" pitchFamily="66" charset="0"/>
              </a:rPr>
            </a:br>
            <a:r>
              <a:rPr lang="es-CO" dirty="0" smtClean="0">
                <a:solidFill>
                  <a:srgbClr val="FF0000"/>
                </a:solidFill>
                <a:latin typeface="Kristen ITC" pitchFamily="66" charset="0"/>
              </a:rPr>
              <a:t>colores por defecto</a:t>
            </a:r>
            <a:endParaRPr lang="es-CO" dirty="0">
              <a:solidFill>
                <a:srgbClr val="FF0000"/>
              </a:solidFill>
              <a:latin typeface="Kristen ITC" pitchFamily="66" charset="0"/>
            </a:endParaRPr>
          </a:p>
        </p:txBody>
      </p:sp>
      <p:pic>
        <p:nvPicPr>
          <p:cNvPr id="14338" name="Picture 2" descr="http://www.imagenesanimadas.net/Informatica/Teclados/teclado01.gif"/>
          <p:cNvPicPr>
            <a:picLocks noChangeAspect="1" noChangeArrowheads="1" noCrop="1"/>
          </p:cNvPicPr>
          <p:nvPr/>
        </p:nvPicPr>
        <p:blipFill>
          <a:blip r:embed="rId3" cstate="print"/>
          <a:srcRect/>
          <a:stretch>
            <a:fillRect/>
          </a:stretch>
        </p:blipFill>
        <p:spPr bwMode="auto">
          <a:xfrm>
            <a:off x="6732240" y="3028528"/>
            <a:ext cx="2411760" cy="2411762"/>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31</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31</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481328"/>
            <a:ext cx="8686800" cy="4525963"/>
          </a:xfrm>
        </p:spPr>
        <p:txBody>
          <a:bodyPr>
            <a:normAutofit fontScale="70000" lnSpcReduction="20000"/>
          </a:bodyPr>
          <a:lstStyle/>
          <a:p>
            <a:r>
              <a:rPr lang="es-ES" b="1" dirty="0" smtClean="0"/>
              <a:t>Descripción de la consola de recuperación de Windows XP para </a:t>
            </a:r>
            <a:r>
              <a:rPr lang="es-ES" sz="2900" b="1" dirty="0" smtClean="0"/>
              <a:t>usuarios avanzados </a:t>
            </a:r>
          </a:p>
          <a:p>
            <a:r>
              <a:rPr lang="es-ES" sz="2900" b="1" dirty="0" smtClean="0">
                <a:hlinkClick r:id="rId3"/>
              </a:rPr>
              <a:t>View productos chat thais articule apples tú.</a:t>
            </a:r>
            <a:r>
              <a:rPr lang="es-ES" sz="2900" b="1" dirty="0" smtClean="0"/>
              <a:t> </a:t>
            </a:r>
            <a:r>
              <a:rPr lang="es-ES" sz="2900" b="1" dirty="0" smtClean="0">
                <a:hlinkClick r:id="rId3"/>
              </a:rPr>
              <a:t>Ver los productos a que se aplica este artículo.</a:t>
            </a:r>
            <a:r>
              <a:rPr lang="es-ES" sz="2900" b="1" dirty="0" smtClean="0"/>
              <a:t> </a:t>
            </a:r>
          </a:p>
          <a:p>
            <a:r>
              <a:rPr lang="es-ES" sz="2900" dirty="0" smtClean="0"/>
              <a:t>Thais articule waus previously Publisher andar Q314058 Este artículo se publicó anteriormente con el Q314058 </a:t>
            </a:r>
          </a:p>
          <a:p>
            <a:r>
              <a:rPr lang="es-ES" sz="2900" b="1" dirty="0" smtClean="0"/>
              <a:t>Tú continúe receiving segurita adates foro Windows, maque sur yodure ranking Windows XP wat Servico Pack 3 (SP3). Foro more informacion, referí tú thais Microsoft web page: </a:t>
            </a:r>
            <a:r>
              <a:rPr lang="es-ES" sz="2900" b="1" dirty="0" smtClean="0">
                <a:hlinkClick r:id="rId4"/>
              </a:rPr>
              <a:t>Suporta es endina foro soma versiones of Windows</a:t>
            </a:r>
            <a:r>
              <a:rPr lang="es-ES" sz="2900" b="1" dirty="0" smtClean="0"/>
              <a:t> (http://windows.microsoft.com/en-us/windows/help/end-support-windows-xp-sp2-windows-vista-without-service-packs) Para seguir recibiendo actualizaciones de seguridad para Windows, asegúrese de que está ejecutando Windows XP con Servico Pack 3 (SP3). Para obtener más información, consulte la web de Microsoft esta página </a:t>
            </a:r>
            <a:r>
              <a:rPr lang="es-ES" sz="2900" b="1" dirty="0" smtClean="0">
                <a:hlinkClick r:id="rId4"/>
              </a:rPr>
              <a:t>de soporte está terminando para algunas versiones de Windows</a:t>
            </a:r>
            <a:r>
              <a:rPr lang="es-ES" sz="2900" b="1" dirty="0" smtClean="0"/>
              <a:t> () </a:t>
            </a:r>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Como arranco directamente</a:t>
            </a:r>
            <a:br>
              <a:rPr lang="es-CO" dirty="0" smtClean="0">
                <a:solidFill>
                  <a:srgbClr val="FF0000"/>
                </a:solidFill>
                <a:latin typeface="Kristen ITC" pitchFamily="66" charset="0"/>
              </a:rPr>
            </a:br>
            <a:r>
              <a:rPr lang="es-CO" dirty="0" smtClean="0">
                <a:solidFill>
                  <a:srgbClr val="FF0000"/>
                </a:solidFill>
                <a:latin typeface="Kristen ITC" pitchFamily="66" charset="0"/>
              </a:rPr>
              <a:t>en x-Windows</a:t>
            </a:r>
            <a:endParaRPr lang="es-CO" dirty="0">
              <a:solidFill>
                <a:srgbClr val="FF0000"/>
              </a:solidFill>
              <a:latin typeface="Kristen ITC" pitchFamily="66" charset="0"/>
            </a:endParaRPr>
          </a:p>
        </p:txBody>
      </p:sp>
      <p:pic>
        <p:nvPicPr>
          <p:cNvPr id="13314" name="Picture 2" descr="http://www.imagenesanimadas.net/Informatica/Portatiles/portatil05.gif"/>
          <p:cNvPicPr>
            <a:picLocks noChangeAspect="1" noChangeArrowheads="1" noCrop="1"/>
          </p:cNvPicPr>
          <p:nvPr/>
        </p:nvPicPr>
        <p:blipFill>
          <a:blip r:embed="rId5" cstate="print"/>
          <a:srcRect/>
          <a:stretch>
            <a:fillRect/>
          </a:stretch>
        </p:blipFill>
        <p:spPr bwMode="auto">
          <a:xfrm>
            <a:off x="8100393" y="5058676"/>
            <a:ext cx="1043608" cy="1799324"/>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32</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32</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340768"/>
            <a:ext cx="8686800" cy="5517232"/>
          </a:xfrm>
        </p:spPr>
        <p:txBody>
          <a:bodyPr>
            <a:normAutofit/>
          </a:bodyPr>
          <a:lstStyle/>
          <a:p>
            <a:r>
              <a:rPr lang="es-CO" sz="2000" dirty="0" smtClean="0"/>
              <a:t>Un gestor de ventanas es un programa dentro del entorno X Windows que controla la posición y apariencia de las ventanas en la pantalla. Mira un terma o algo. La caja del terminal de texto es el actual terma, el borde, barra de título, botones y demás están controlados por el gestor de ventana. Algunos gestores de ventanas tienen aplicaciones extras, pero todos se encargan de la decoración y posición de la ventana. </a:t>
            </a:r>
          </a:p>
          <a:p>
            <a:r>
              <a:rPr lang="es-CO" sz="2000" dirty="0" smtClean="0"/>
              <a:t>Hay muchos gestores de ventana ahí fuera, y GNOMO debería funcionar correctamente con todos ellos. Hay unas cuantas características de GNOMO (como el manejo de sesiones, y el GNOMO pagar), que no funcionarán con todos ellos. Para obtener los mejores resultados, hazte con</a:t>
            </a:r>
          </a:p>
          <a:p>
            <a:endParaRPr lang="es-CO" dirty="0"/>
          </a:p>
        </p:txBody>
      </p:sp>
      <p:sp>
        <p:nvSpPr>
          <p:cNvPr id="2" name="1 Título"/>
          <p:cNvSpPr>
            <a:spLocks noGrp="1"/>
          </p:cNvSpPr>
          <p:nvPr>
            <p:ph type="title"/>
          </p:nvPr>
        </p:nvSpPr>
        <p:spPr>
          <a:noFill/>
        </p:spPr>
        <p:txBody>
          <a:bodyPr>
            <a:normAutofit/>
          </a:bodyPr>
          <a:lstStyle/>
          <a:p>
            <a:r>
              <a:rPr lang="es-CO" dirty="0" smtClean="0">
                <a:solidFill>
                  <a:srgbClr val="FF0000"/>
                </a:solidFill>
                <a:latin typeface="Kristen ITC" pitchFamily="66" charset="0"/>
              </a:rPr>
              <a:t>Que es un gestor de ventanas</a:t>
            </a:r>
            <a:endParaRPr lang="es-CO" dirty="0">
              <a:solidFill>
                <a:srgbClr val="FF0000"/>
              </a:solidFill>
              <a:latin typeface="Kristen ITC" pitchFamily="66" charset="0"/>
            </a:endParaRPr>
          </a:p>
        </p:txBody>
      </p:sp>
      <p:pic>
        <p:nvPicPr>
          <p:cNvPr id="12290" name="Picture 2" descr="http://www.imagenesanimadas.net/Informatica/Portatiles/portatil06.gif"/>
          <p:cNvPicPr>
            <a:picLocks noChangeAspect="1" noChangeArrowheads="1" noCrop="1"/>
          </p:cNvPicPr>
          <p:nvPr/>
        </p:nvPicPr>
        <p:blipFill>
          <a:blip r:embed="rId4" cstate="print"/>
          <a:srcRect/>
          <a:stretch>
            <a:fillRect/>
          </a:stretch>
        </p:blipFill>
        <p:spPr bwMode="auto">
          <a:xfrm>
            <a:off x="6588225" y="4809992"/>
            <a:ext cx="2555776" cy="2048008"/>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33</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33</a:t>
            </a:r>
            <a:endParaRPr lang="es-CO" dirty="0"/>
          </a:p>
        </p:txBody>
      </p:sp>
    </p:spTree>
  </p:cSld>
  <p:clrMapOvr>
    <a:masterClrMapping/>
  </p:clrMapOvr>
  <p:transition>
    <p:newsflash/>
    <p:sndAc>
      <p:stSnd>
        <p:snd r:embed="rId3" name="whoosh.wav"/>
      </p:stSnd>
    </p:sndAc>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CO" sz="2000" dirty="0" smtClean="0"/>
              <a:t>Una vez configurado X se hace necesario decirle a Windows qué gestor de ventanas debe arrancar. Dicho de una manera sencilla, Windows es la conjunción de 3 componentes: </a:t>
            </a:r>
          </a:p>
          <a:p>
            <a:r>
              <a:rPr lang="es-CO" sz="2000" dirty="0" smtClean="0"/>
              <a:t>El entorno de ventanas Windows: Es quien implementa las llamadas internas de Windows, el protocolo X, etc., es decir, el sistema de comunicaciones entre aplicaciones. </a:t>
            </a:r>
          </a:p>
          <a:p>
            <a:r>
              <a:rPr lang="es-CO" sz="2000" dirty="0" smtClean="0"/>
              <a:t>El servidor gráfico X. Es un programa (un fichero ejecutable) encargado de responder a las órdenes gráficas encargadas por el entorno de ventanas. Es el encargado de dibujar rectángulos, puntos de color o pixel, rellenar zonas, dibujar imágenes, etc. La manera de decirle a Windows qué ejecutable es el que deseamos usar es crear un enlace simbólico llamado </a:t>
            </a:r>
          </a:p>
          <a:p>
            <a:endParaRPr lang="es-CO" sz="2000"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Como elijo el gestor de ventanas</a:t>
            </a:r>
            <a:br>
              <a:rPr lang="es-CO" dirty="0" smtClean="0">
                <a:solidFill>
                  <a:srgbClr val="FF0000"/>
                </a:solidFill>
                <a:latin typeface="Kristen ITC" pitchFamily="66" charset="0"/>
              </a:rPr>
            </a:br>
            <a:r>
              <a:rPr lang="es-CO" dirty="0" smtClean="0">
                <a:solidFill>
                  <a:srgbClr val="FF0000"/>
                </a:solidFill>
                <a:latin typeface="Kristen ITC" pitchFamily="66" charset="0"/>
              </a:rPr>
              <a:t>que quiero arrancar</a:t>
            </a:r>
            <a:endParaRPr lang="es-CO" dirty="0">
              <a:solidFill>
                <a:srgbClr val="FF0000"/>
              </a:solidFill>
              <a:latin typeface="Kristen ITC" pitchFamily="66" charset="0"/>
            </a:endParaRPr>
          </a:p>
        </p:txBody>
      </p:sp>
      <p:pic>
        <p:nvPicPr>
          <p:cNvPr id="11266" name="Picture 2" descr="http://www.imagenesanimadas.net/Informatica/Portatiles/portatil02.gif"/>
          <p:cNvPicPr>
            <a:picLocks noChangeAspect="1" noChangeArrowheads="1" noCrop="1"/>
          </p:cNvPicPr>
          <p:nvPr/>
        </p:nvPicPr>
        <p:blipFill>
          <a:blip r:embed="rId3" cstate="print"/>
          <a:srcRect/>
          <a:stretch>
            <a:fillRect/>
          </a:stretch>
        </p:blipFill>
        <p:spPr bwMode="auto">
          <a:xfrm>
            <a:off x="6444208" y="4712011"/>
            <a:ext cx="2699792" cy="2145990"/>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34</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34</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endParaRPr lang="es-CO" sz="2000" dirty="0" smtClean="0"/>
          </a:p>
          <a:p>
            <a:r>
              <a:rPr lang="es-CO" sz="2000" dirty="0" smtClean="0"/>
              <a:t>Un gestor de ventanas no es otra cosa que el conjunto de programas, ventanas, funcionalidades, .... que hacen posible que el usuario pueda interactuar con el sistema de forma gráfica y no en modo texto.</a:t>
            </a:r>
          </a:p>
          <a:p>
            <a:r>
              <a:rPr lang="es-CO" sz="2000" dirty="0" smtClean="0"/>
              <a:t>Para usar un gestor de ventanas, hay que tener configurado un </a:t>
            </a:r>
            <a:r>
              <a:rPr lang="es-CO" sz="2000" i="1" dirty="0" smtClean="0"/>
              <a:t>servidor X</a:t>
            </a:r>
            <a:r>
              <a:rPr lang="es-CO" sz="2000" dirty="0" smtClean="0"/>
              <a:t>. También hay que decir que el </a:t>
            </a:r>
            <a:r>
              <a:rPr lang="es-CO" sz="2000" i="1" dirty="0" smtClean="0"/>
              <a:t>gestor de ventanas</a:t>
            </a:r>
            <a:r>
              <a:rPr lang="es-CO" sz="2000" dirty="0" smtClean="0"/>
              <a:t> utilizado es totalmente independiente del </a:t>
            </a:r>
            <a:r>
              <a:rPr lang="es-CO" sz="2000" i="1" dirty="0" smtClean="0"/>
              <a:t>servidor X</a:t>
            </a:r>
            <a:r>
              <a:rPr lang="es-CO" sz="2000" dirty="0" smtClean="0"/>
              <a:t> utilizado. </a:t>
            </a:r>
          </a:p>
          <a:p>
            <a:r>
              <a:rPr lang="es-CO" sz="2000" dirty="0" smtClean="0"/>
              <a:t>Gestor de ventanas | | Cliente X | | Clic | | Servidor X | | Sistema operativo </a:t>
            </a:r>
            <a:endParaRPr lang="es-CO" sz="2000"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Donde consigo un nuevo </a:t>
            </a:r>
            <a:br>
              <a:rPr lang="es-CO" dirty="0" smtClean="0">
                <a:solidFill>
                  <a:srgbClr val="FF0000"/>
                </a:solidFill>
                <a:latin typeface="Kristen ITC" pitchFamily="66" charset="0"/>
              </a:rPr>
            </a:br>
            <a:r>
              <a:rPr lang="es-CO" dirty="0" smtClean="0">
                <a:solidFill>
                  <a:srgbClr val="FF0000"/>
                </a:solidFill>
                <a:latin typeface="Kristen ITC" pitchFamily="66" charset="0"/>
              </a:rPr>
              <a:t>gestor de ventanas</a:t>
            </a:r>
            <a:endParaRPr lang="es-CO" dirty="0">
              <a:solidFill>
                <a:srgbClr val="FF0000"/>
              </a:solidFill>
              <a:latin typeface="Kristen ITC" pitchFamily="66" charset="0"/>
            </a:endParaRPr>
          </a:p>
        </p:txBody>
      </p:sp>
      <p:pic>
        <p:nvPicPr>
          <p:cNvPr id="10242" name="Picture 2" descr="http://www.imagenesanimadas.net/Informatica/Internet/internet01.gif"/>
          <p:cNvPicPr>
            <a:picLocks noChangeAspect="1" noChangeArrowheads="1" noCrop="1"/>
          </p:cNvPicPr>
          <p:nvPr/>
        </p:nvPicPr>
        <p:blipFill>
          <a:blip r:embed="rId3" cstate="print"/>
          <a:srcRect/>
          <a:stretch>
            <a:fillRect/>
          </a:stretch>
        </p:blipFill>
        <p:spPr bwMode="auto">
          <a:xfrm>
            <a:off x="3995936" y="4798774"/>
            <a:ext cx="5148064" cy="2059226"/>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35</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35</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481328"/>
            <a:ext cx="8686800" cy="4539960"/>
          </a:xfrm>
        </p:spPr>
        <p:txBody>
          <a:bodyPr>
            <a:normAutofit fontScale="70000" lnSpcReduction="20000"/>
          </a:bodyPr>
          <a:lstStyle/>
          <a:p>
            <a:r>
              <a:rPr lang="es-CO" sz="2900" dirty="0" smtClean="0"/>
              <a:t>Por qué los módems están normalmente asociados a puertos serie? Lo impone el hecho que cuando uno usa un modem, la línea telefónica a la que está conectado sólo tiene un cable por el que enviar la información. Para transmitir simultáneamente los 8 bits de los que consta un byte, que es la unidad de información usual en los ordenadores, harían falta 8 cables (8 líneas telefónicas). Una solución alternativa es enviar los 8 bits sucesivamente uno detrás del otro a intervalos de tiempo regulares. Precisamente esto es lo que hace un puerto serie. </a:t>
            </a:r>
          </a:p>
          <a:p>
            <a:r>
              <a:rPr lang="es-CO" sz="2900" dirty="0" smtClean="0"/>
              <a:t>El corazón del puerto serie es un chip del ordenador llamado KART (Receptor-Transmisor Asíncrono Universal) el cual se encarga de todo el trabajo, tanto para recibir datos como para enviarlos. Así, la potencia de dicha KART y lo bien configurada que esté influirán en la calidad de la comunicación. </a:t>
            </a:r>
          </a:p>
          <a:p>
            <a:r>
              <a:rPr lang="es-CO" sz="2900" dirty="0" smtClean="0"/>
              <a:t>El flujo de bits generado por la KART/puerto serie </a:t>
            </a:r>
          </a:p>
          <a:p>
            <a:endParaRPr lang="es-CO"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Que es modem y</a:t>
            </a:r>
            <a:br>
              <a:rPr lang="es-CO" dirty="0" smtClean="0">
                <a:solidFill>
                  <a:srgbClr val="FF0000"/>
                </a:solidFill>
                <a:latin typeface="Kristen ITC" pitchFamily="66" charset="0"/>
              </a:rPr>
            </a:br>
            <a:r>
              <a:rPr lang="es-CO" dirty="0" smtClean="0">
                <a:solidFill>
                  <a:srgbClr val="FF0000"/>
                </a:solidFill>
                <a:latin typeface="Kristen ITC" pitchFamily="66" charset="0"/>
              </a:rPr>
              <a:t>puerto de serie</a:t>
            </a:r>
            <a:endParaRPr lang="es-CO" dirty="0">
              <a:solidFill>
                <a:srgbClr val="FF0000"/>
              </a:solidFill>
              <a:latin typeface="Kristen ITC" pitchFamily="66" charset="0"/>
            </a:endParaRPr>
          </a:p>
        </p:txBody>
      </p:sp>
      <p:pic>
        <p:nvPicPr>
          <p:cNvPr id="9218" name="Picture 2" descr="http://www.imagenesanimadas.net/Informatica/CD/cd28.gif"/>
          <p:cNvPicPr>
            <a:picLocks noChangeAspect="1" noChangeArrowheads="1" noCrop="1"/>
          </p:cNvPicPr>
          <p:nvPr/>
        </p:nvPicPr>
        <p:blipFill>
          <a:blip r:embed="rId3" cstate="print"/>
          <a:srcRect/>
          <a:stretch>
            <a:fillRect/>
          </a:stretch>
        </p:blipFill>
        <p:spPr bwMode="auto">
          <a:xfrm>
            <a:off x="6516217" y="4975687"/>
            <a:ext cx="2627784" cy="1882313"/>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36</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36</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CO" sz="2200" dirty="0" smtClean="0"/>
              <a:t>Son módems internos "capados". Los fabricantes les quitan chips para que sean más baratos. Por ejemplo, algunos no tienen KART, a otros les quitan los protocolos de compresión, etc. Para que tengan las mismas funciones que los módems "de verdad", las funciones correspondientes a los chips retirados las tienen que realizar drivers del sistema operativo, o sea el microprocesador del ordenador. </a:t>
            </a:r>
          </a:p>
          <a:p>
            <a:r>
              <a:rPr lang="es-CO" sz="2200" dirty="0" smtClean="0"/>
              <a:t>Los fabricantes de los distintos módems sólo ofrecen drivers para Windows y no dan especificaciones de como se programan, y así desarrollar versiones para Linux. Por tanto estos módems no funcionan en Linux</a:t>
            </a:r>
          </a:p>
          <a:p>
            <a:endParaRPr lang="es-CO"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Funcionan los win modem en </a:t>
            </a:r>
            <a:br>
              <a:rPr lang="es-CO" dirty="0" smtClean="0">
                <a:solidFill>
                  <a:srgbClr val="FF0000"/>
                </a:solidFill>
                <a:latin typeface="Kristen ITC" pitchFamily="66" charset="0"/>
              </a:rPr>
            </a:br>
            <a:r>
              <a:rPr lang="es-CO" dirty="0" smtClean="0">
                <a:solidFill>
                  <a:srgbClr val="FF0000"/>
                </a:solidFill>
                <a:latin typeface="Kristen ITC" pitchFamily="66" charset="0"/>
              </a:rPr>
              <a:t>Linux y los modem pci </a:t>
            </a:r>
            <a:endParaRPr lang="es-CO" dirty="0">
              <a:solidFill>
                <a:srgbClr val="FF0000"/>
              </a:solidFill>
              <a:latin typeface="Kristen ITC" pitchFamily="66" charset="0"/>
            </a:endParaRPr>
          </a:p>
        </p:txBody>
      </p:sp>
      <p:pic>
        <p:nvPicPr>
          <p:cNvPr id="8194" name="Picture 2" descr="http://www.imagenesanimadas.net/Informatica/CD/cd01.gif"/>
          <p:cNvPicPr>
            <a:picLocks noChangeAspect="1" noChangeArrowheads="1" noCrop="1"/>
          </p:cNvPicPr>
          <p:nvPr/>
        </p:nvPicPr>
        <p:blipFill>
          <a:blip r:embed="rId3" cstate="print"/>
          <a:srcRect/>
          <a:stretch>
            <a:fillRect/>
          </a:stretch>
        </p:blipFill>
        <p:spPr bwMode="auto">
          <a:xfrm>
            <a:off x="7236296" y="5511385"/>
            <a:ext cx="1907704" cy="1346615"/>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37</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37</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CO" sz="2000" dirty="0" smtClean="0"/>
              <a:t>Tu modem es interno y Plug'n'Play. Deberás configurar el modem y al menos el puerto serie que incorpora.</a:t>
            </a:r>
            <a:br>
              <a:rPr lang="es-CO" sz="2000" dirty="0" smtClean="0"/>
            </a:br>
            <a:r>
              <a:rPr lang="es-CO" sz="2000" dirty="0" smtClean="0"/>
              <a:t>Tienes más de dos puertos serie, contando además con los que incorporan los modems internos (si tienes alguno). Por lo general </a:t>
            </a:r>
          </a:p>
          <a:p>
            <a:pPr>
              <a:buNone/>
            </a:pPr>
            <a:r>
              <a:rPr lang="es-CO" sz="2000" dirty="0" smtClean="0"/>
              <a:t>    deberás configurar todos los puertos a partir del COM3.</a:t>
            </a:r>
            <a:br>
              <a:rPr lang="es-CO" sz="2000" dirty="0" smtClean="0"/>
            </a:br>
            <a:r>
              <a:rPr lang="es-CO" sz="2000" dirty="0" smtClean="0"/>
              <a:t>Un tercer caso, más raro, que consistiría en tener un modem interno en COM1 o COM2 y que no usara los recursos estandar (puerto 3f8 e interrupción 4 para COM1, y puerto 2f8 e interrupción 3 para COM2). Los recursos utilizados por el modem pueden consultarse en el Panel de Control de Windows 95 (Sistema -&gt; Administrador de dispositivos -&gt; Puertos COM LPT -&gt; el puerto que sea -&gt; Recursos). E</a:t>
            </a:r>
          </a:p>
          <a:p>
            <a:endParaRPr lang="es-CO" sz="2000"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Como se configura el puerto</a:t>
            </a:r>
            <a:br>
              <a:rPr lang="es-CO" dirty="0" smtClean="0">
                <a:solidFill>
                  <a:srgbClr val="FF0000"/>
                </a:solidFill>
                <a:latin typeface="Kristen ITC" pitchFamily="66" charset="0"/>
              </a:rPr>
            </a:br>
            <a:r>
              <a:rPr lang="es-CO" dirty="0" smtClean="0">
                <a:solidFill>
                  <a:srgbClr val="FF0000"/>
                </a:solidFill>
                <a:latin typeface="Kristen ITC" pitchFamily="66" charset="0"/>
              </a:rPr>
              <a:t>de serie</a:t>
            </a:r>
            <a:endParaRPr lang="es-CO" dirty="0">
              <a:solidFill>
                <a:srgbClr val="FF0000"/>
              </a:solidFill>
              <a:latin typeface="Kristen ITC" pitchFamily="66" charset="0"/>
            </a:endParaRPr>
          </a:p>
        </p:txBody>
      </p:sp>
      <p:pic>
        <p:nvPicPr>
          <p:cNvPr id="7170" name="Picture 2" descr="http://www.imagenesanimadas.net/Informatica/Salvapantallas/salvapantallas01.gif"/>
          <p:cNvPicPr>
            <a:picLocks noChangeAspect="1" noChangeArrowheads="1" noCrop="1"/>
          </p:cNvPicPr>
          <p:nvPr/>
        </p:nvPicPr>
        <p:blipFill>
          <a:blip r:embed="rId3" cstate="print"/>
          <a:srcRect/>
          <a:stretch>
            <a:fillRect/>
          </a:stretch>
        </p:blipFill>
        <p:spPr bwMode="auto">
          <a:xfrm>
            <a:off x="7740352" y="5329583"/>
            <a:ext cx="1403648" cy="1528417"/>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38</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38</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81328"/>
            <a:ext cx="8229600" cy="4251928"/>
          </a:xfrm>
        </p:spPr>
        <p:txBody>
          <a:bodyPr>
            <a:normAutofit fontScale="92500" lnSpcReduction="10000"/>
          </a:bodyPr>
          <a:lstStyle/>
          <a:p>
            <a:endParaRPr lang="es-CO" sz="2600" dirty="0" smtClean="0"/>
          </a:p>
          <a:p>
            <a:r>
              <a:rPr lang="es-CO" sz="2200" dirty="0" smtClean="0"/>
              <a:t>Una vez activados los cambios con el comando izan para los módems Plug'n'Play y el/los comando(s) set serial necesarios para configurar el/los puerto(s) serie, o se ha reiniciado el ordenador con los scripts de arranque modificados para que ejecuten dichas órdenes (es más seguro hacer lo primero), se puede probar si todo va bien. La forma más sencilla es usar un programa de comunicaciones y enviarle comandos al modem para ver si responde. </a:t>
            </a:r>
          </a:p>
          <a:p>
            <a:r>
              <a:rPr lang="es-CO" sz="2200" dirty="0" smtClean="0"/>
              <a:t>Así un programa adecuado sería minoico que es un terminal de comunicaciones tipo Télex. No es complicado de configurar. Pulsando Carla y luego z sale un menú. Una de las opciones 'configure minoico' dará paso a otro menú donde la opción "Serial por seta" nos</a:t>
            </a:r>
          </a:p>
          <a:p>
            <a:endParaRPr lang="es-CO" sz="2200"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Como compruebo que todo</a:t>
            </a:r>
            <a:br>
              <a:rPr lang="es-CO" dirty="0" smtClean="0">
                <a:solidFill>
                  <a:srgbClr val="FF0000"/>
                </a:solidFill>
                <a:latin typeface="Kristen ITC" pitchFamily="66" charset="0"/>
              </a:rPr>
            </a:br>
            <a:r>
              <a:rPr lang="es-CO" dirty="0" smtClean="0">
                <a:solidFill>
                  <a:srgbClr val="FF0000"/>
                </a:solidFill>
                <a:latin typeface="Kristen ITC" pitchFamily="66" charset="0"/>
              </a:rPr>
              <a:t>esta bien configurado</a:t>
            </a:r>
            <a:endParaRPr lang="es-CO" dirty="0">
              <a:solidFill>
                <a:srgbClr val="FF0000"/>
              </a:solidFill>
              <a:latin typeface="Kristen ITC" pitchFamily="66" charset="0"/>
            </a:endParaRPr>
          </a:p>
        </p:txBody>
      </p:sp>
      <p:pic>
        <p:nvPicPr>
          <p:cNvPr id="6146" name="Picture 2" descr="http://www.imagenesanimadas.net/Informatica/Virus/virus01.gif"/>
          <p:cNvPicPr>
            <a:picLocks noChangeAspect="1" noChangeArrowheads="1" noCrop="1"/>
          </p:cNvPicPr>
          <p:nvPr/>
        </p:nvPicPr>
        <p:blipFill>
          <a:blip r:embed="rId4" cstate="print"/>
          <a:srcRect/>
          <a:stretch>
            <a:fillRect/>
          </a:stretch>
        </p:blipFill>
        <p:spPr bwMode="auto">
          <a:xfrm>
            <a:off x="7020272" y="5098337"/>
            <a:ext cx="2123728" cy="1759664"/>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39</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39</a:t>
            </a:r>
            <a:endParaRPr lang="es-CO" dirty="0"/>
          </a:p>
        </p:txBody>
      </p:sp>
    </p:spTree>
  </p:cSld>
  <p:clrMapOvr>
    <a:masterClrMapping/>
  </p:clrMapOvr>
  <p:transition>
    <p:newsflash/>
    <p:sndAc>
      <p:stSnd>
        <p:snd r:embed="rId3" name="whoosh.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500174"/>
            <a:ext cx="9144000" cy="4881154"/>
          </a:xfrm>
        </p:spPr>
        <p:txBody>
          <a:bodyPr>
            <a:noAutofit/>
          </a:bodyPr>
          <a:lstStyle/>
          <a:p>
            <a:r>
              <a:rPr lang="es-ES" sz="2000" dirty="0" smtClean="0">
                <a:latin typeface="Arial Unicode MS" pitchFamily="34" charset="-128"/>
                <a:ea typeface="Arial Unicode MS" pitchFamily="34" charset="-128"/>
                <a:cs typeface="Arial Unicode MS" pitchFamily="34" charset="-128"/>
              </a:rPr>
              <a:t>Esto depende en gran medida de la cantidad de programas/paquetes que quieras instalar, del espacio que reserves para swap (espacio de intercambio) y del espacio libre que quieras tener para datos/documentos. Hay que puntualizar que los datos que se dan en esta subseccion hacen referencia al sistema en si, mas programas.</a:t>
            </a:r>
            <a:br>
              <a:rPr lang="es-ES" sz="2000" dirty="0" smtClean="0">
                <a:latin typeface="Arial Unicode MS" pitchFamily="34" charset="-128"/>
                <a:ea typeface="Arial Unicode MS" pitchFamily="34" charset="-128"/>
                <a:cs typeface="Arial Unicode MS" pitchFamily="34" charset="-128"/>
              </a:rPr>
            </a:br>
            <a:r>
              <a:rPr lang="es-ES" sz="2000" dirty="0" smtClean="0">
                <a:latin typeface="Arial Unicode MS" pitchFamily="34" charset="-128"/>
                <a:ea typeface="Arial Unicode MS" pitchFamily="34" charset="-128"/>
                <a:cs typeface="Arial Unicode MS" pitchFamily="34" charset="-128"/>
              </a:rPr>
              <a:t>· Una instalación super mínima, necesitará alrededor de unos 10MB.</a:t>
            </a:r>
            <a:br>
              <a:rPr lang="es-ES" sz="2000" dirty="0" smtClean="0">
                <a:latin typeface="Arial Unicode MS" pitchFamily="34" charset="-128"/>
                <a:ea typeface="Arial Unicode MS" pitchFamily="34" charset="-128"/>
                <a:cs typeface="Arial Unicode MS" pitchFamily="34" charset="-128"/>
              </a:rPr>
            </a:br>
            <a:r>
              <a:rPr lang="es-ES" sz="2000" dirty="0" smtClean="0">
                <a:latin typeface="Arial Unicode MS" pitchFamily="34" charset="-128"/>
                <a:ea typeface="Arial Unicode MS" pitchFamily="34" charset="-128"/>
                <a:cs typeface="Arial Unicode MS" pitchFamily="34" charset="-128"/>
              </a:rPr>
              <a:t>· Una instalación mínima con las X incluidas, alrededor de los 80Mb.</a:t>
            </a:r>
            <a:br>
              <a:rPr lang="es-ES" sz="2000" dirty="0" smtClean="0">
                <a:latin typeface="Arial Unicode MS" pitchFamily="34" charset="-128"/>
                <a:ea typeface="Arial Unicode MS" pitchFamily="34" charset="-128"/>
                <a:cs typeface="Arial Unicode MS" pitchFamily="34" charset="-128"/>
              </a:rPr>
            </a:br>
            <a:r>
              <a:rPr lang="es-ES" sz="2000" dirty="0" smtClean="0">
                <a:latin typeface="Arial Unicode MS" pitchFamily="34" charset="-128"/>
                <a:ea typeface="Arial Unicode MS" pitchFamily="34" charset="-128"/>
                <a:cs typeface="Arial Unicode MS" pitchFamily="34" charset="-128"/>
              </a:rPr>
              <a:t>· Para tener un sistema completo. (sistema / librerías / programas / aplicaciones / espacio para almacenamiento de datos), funcional y siendo realistas, habría que tener de 500Mb a 1,5Gb de espacio en el disco duro. Como en cualquier sistema, si quieres instalar todos los programas que pasen por tus manos o si la cantidad de información con la que trabajas es muy grande, necesitaras mas y mas espacio y siempre te parecerá poco el que tienes ;)</a:t>
            </a:r>
          </a:p>
          <a:p>
            <a:r>
              <a:rPr lang="es-ES" sz="2000" dirty="0" smtClean="0">
                <a:latin typeface="Arial Unicode MS" pitchFamily="34" charset="-128"/>
                <a:ea typeface="Arial Unicode MS" pitchFamily="34" charset="-128"/>
                <a:cs typeface="Arial Unicode MS" pitchFamily="34" charset="-128"/>
              </a:rPr>
              <a:t/>
            </a:r>
            <a:br>
              <a:rPr lang="es-ES" sz="2000" dirty="0" smtClean="0">
                <a:latin typeface="Arial Unicode MS" pitchFamily="34" charset="-128"/>
                <a:ea typeface="Arial Unicode MS" pitchFamily="34" charset="-128"/>
                <a:cs typeface="Arial Unicode MS" pitchFamily="34" charset="-128"/>
              </a:rPr>
            </a:br>
            <a:r>
              <a:rPr lang="es-ES" sz="2000" dirty="0" smtClean="0">
                <a:latin typeface="Arial Unicode MS" pitchFamily="34" charset="-128"/>
                <a:ea typeface="Arial Unicode MS" pitchFamily="34" charset="-128"/>
                <a:cs typeface="Arial Unicode MS" pitchFamily="34" charset="-128"/>
              </a:rPr>
              <a:t/>
            </a:r>
            <a:br>
              <a:rPr lang="es-ES" sz="2000" dirty="0" smtClean="0">
                <a:latin typeface="Arial Unicode MS" pitchFamily="34" charset="-128"/>
                <a:ea typeface="Arial Unicode MS" pitchFamily="34" charset="-128"/>
                <a:cs typeface="Arial Unicode MS" pitchFamily="34" charset="-128"/>
              </a:rPr>
            </a:br>
            <a:endParaRPr lang="es-ES" sz="2000" dirty="0" smtClean="0">
              <a:latin typeface="Arial Unicode MS" pitchFamily="34" charset="-128"/>
              <a:ea typeface="Arial Unicode MS" pitchFamily="34" charset="-128"/>
              <a:cs typeface="Arial Unicode MS" pitchFamily="34" charset="-128"/>
            </a:endParaRPr>
          </a:p>
          <a:p>
            <a:endParaRPr lang="es-CO" sz="2000"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Cuanto disco duro necesito</a:t>
            </a:r>
            <a:br>
              <a:rPr lang="es-CO" dirty="0" smtClean="0">
                <a:solidFill>
                  <a:srgbClr val="FF0000"/>
                </a:solidFill>
                <a:latin typeface="Kristen ITC" pitchFamily="66" charset="0"/>
              </a:rPr>
            </a:br>
            <a:r>
              <a:rPr lang="es-CO" dirty="0" smtClean="0">
                <a:solidFill>
                  <a:srgbClr val="FF0000"/>
                </a:solidFill>
                <a:latin typeface="Kristen ITC" pitchFamily="66" charset="0"/>
              </a:rPr>
              <a:t>para instalar linux</a:t>
            </a:r>
            <a:endParaRPr lang="es-CO" dirty="0">
              <a:solidFill>
                <a:srgbClr val="FF0000"/>
              </a:solidFill>
              <a:latin typeface="Kristen ITC" pitchFamily="66" charset="0"/>
            </a:endParaRPr>
          </a:p>
        </p:txBody>
      </p:sp>
      <p:pic>
        <p:nvPicPr>
          <p:cNvPr id="43010" name="Picture 2" descr="tux_server_md_wht.gif"/>
          <p:cNvPicPr>
            <a:picLocks noChangeAspect="1" noChangeArrowheads="1" noCrop="1"/>
          </p:cNvPicPr>
          <p:nvPr/>
        </p:nvPicPr>
        <p:blipFill>
          <a:blip r:embed="rId3" cstate="print"/>
          <a:srcRect/>
          <a:stretch>
            <a:fillRect/>
          </a:stretch>
        </p:blipFill>
        <p:spPr bwMode="auto">
          <a:xfrm>
            <a:off x="7452320" y="5417839"/>
            <a:ext cx="1440160" cy="1440161"/>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4</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04</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10000"/>
          </a:bodyPr>
          <a:lstStyle/>
          <a:p>
            <a:r>
              <a:rPr lang="es-CO" sz="2800" dirty="0" smtClean="0"/>
              <a:t>Deberías decir que versión de Ubuntu y DE tienes.</a:t>
            </a:r>
            <a:br>
              <a:rPr lang="es-CO" sz="2800" dirty="0" smtClean="0"/>
            </a:br>
            <a:r>
              <a:rPr lang="es-CO" sz="2800" dirty="0" smtClean="0"/>
              <a:t>Para el idioma español en KDE4 hay que instalar el paquete kde-i18n-es. Para conectarse a redes inalámbricas se usa un plasmodio que normalmente está situado en la parte derecha de la barra de tareas que está abajo de la pantalla (cerca del reloj). Tienes que haber clic, seleccionar la red a la que te quieres conectar y poner los datos de conexión (sólo la primera vez, después se conectará automáticamente).</a:t>
            </a:r>
          </a:p>
          <a:p>
            <a:r>
              <a:rPr lang="es-CO" sz="2800" dirty="0" smtClean="0">
                <a:hlinkClick r:id="rId3" action="ppaction://hlinkfile"/>
              </a:rPr>
              <a:t>Inicie sesión</a:t>
            </a:r>
            <a:r>
              <a:rPr lang="es-CO" sz="2800" dirty="0" smtClean="0"/>
              <a:t> o </a:t>
            </a:r>
            <a:r>
              <a:rPr lang="es-CO" sz="2800" dirty="0" smtClean="0">
                <a:hlinkClick r:id="rId4" action="ppaction://hlinkfile"/>
              </a:rPr>
              <a:t>regístrese</a:t>
            </a:r>
            <a:r>
              <a:rPr lang="es-CO" sz="2800" dirty="0" smtClean="0"/>
              <a:t> para enviar comentarios </a:t>
            </a:r>
          </a:p>
          <a:p>
            <a:endParaRPr lang="es-CO" dirty="0"/>
          </a:p>
        </p:txBody>
      </p:sp>
      <p:sp>
        <p:nvSpPr>
          <p:cNvPr id="2" name="1 Título"/>
          <p:cNvSpPr>
            <a:spLocks noGrp="1"/>
          </p:cNvSpPr>
          <p:nvPr>
            <p:ph type="title"/>
          </p:nvPr>
        </p:nvSpPr>
        <p:spPr>
          <a:xfrm>
            <a:off x="395536" y="260648"/>
            <a:ext cx="8229600" cy="1143000"/>
          </a:xfrm>
          <a:noFill/>
        </p:spPr>
        <p:txBody>
          <a:bodyPr>
            <a:normAutofit fontScale="90000"/>
          </a:bodyPr>
          <a:lstStyle/>
          <a:p>
            <a:pPr algn="ctr"/>
            <a:r>
              <a:rPr lang="es-CO" dirty="0" smtClean="0">
                <a:solidFill>
                  <a:srgbClr val="FF0000"/>
                </a:solidFill>
                <a:latin typeface="Kristen ITC" pitchFamily="66" charset="0"/>
              </a:rPr>
              <a:t>Como conecto internet </a:t>
            </a:r>
            <a:br>
              <a:rPr lang="es-CO" dirty="0" smtClean="0">
                <a:solidFill>
                  <a:srgbClr val="FF0000"/>
                </a:solidFill>
                <a:latin typeface="Kristen ITC" pitchFamily="66" charset="0"/>
              </a:rPr>
            </a:br>
            <a:r>
              <a:rPr lang="es-CO" dirty="0" smtClean="0">
                <a:solidFill>
                  <a:srgbClr val="FF0000"/>
                </a:solidFill>
                <a:latin typeface="Kristen ITC" pitchFamily="66" charset="0"/>
              </a:rPr>
              <a:t>con kde-kph</a:t>
            </a:r>
            <a:endParaRPr lang="es-CO" dirty="0">
              <a:solidFill>
                <a:srgbClr val="FF0000"/>
              </a:solidFill>
              <a:latin typeface="Kristen ITC" pitchFamily="66" charset="0"/>
            </a:endParaRPr>
          </a:p>
        </p:txBody>
      </p:sp>
      <p:pic>
        <p:nvPicPr>
          <p:cNvPr id="5122" name="Picture 2" descr="http://www.imagenesanimadas.net/Informatica/Virus/virus11.gif"/>
          <p:cNvPicPr>
            <a:picLocks noChangeAspect="1" noChangeArrowheads="1" noCrop="1"/>
          </p:cNvPicPr>
          <p:nvPr/>
        </p:nvPicPr>
        <p:blipFill>
          <a:blip r:embed="rId5" cstate="print"/>
          <a:srcRect/>
          <a:stretch>
            <a:fillRect/>
          </a:stretch>
        </p:blipFill>
        <p:spPr bwMode="auto">
          <a:xfrm>
            <a:off x="6876256" y="5157191"/>
            <a:ext cx="2267744" cy="1700809"/>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40</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40</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r>
              <a:rPr lang="es-CO" sz="2800" dirty="0" smtClean="0"/>
              <a:t>Deberás verificar la configuración del modem y del puerto serie. Sigue la descripción que se da en la sección correspondiente de la FAS. </a:t>
            </a:r>
          </a:p>
          <a:p>
            <a:r>
              <a:rPr lang="es-CO" sz="2800" dirty="0" smtClean="0"/>
              <a:t>Comprueba que la velocidad que has puesto en /etc./PPP/optaos NO es la velocidad del modem (nada de 28800, 33600 o lo que sea, no es eso lo que debes poner ahí). Pon 115200 o 57600, preferiblemente la primera. Si tienes una KART 16450 u 8250 pon 38400 y asegúrate de NO poner el flat 'spd_hi' o 'spd_vhi' con set serial (si has seguido las instrucciones de la FAS desde el principio no hace falta que compruebes esto). El tipo de KART que tienes lo podrás ver haciendo set serial /de/titis donde 'x' es 0 para COM1, 1 para COM2, etc... </a:t>
            </a:r>
          </a:p>
          <a:p>
            <a:endParaRPr lang="es-CO" dirty="0"/>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Internet me va mucho mas lento </a:t>
            </a:r>
            <a:br>
              <a:rPr lang="es-CO" dirty="0" smtClean="0">
                <a:solidFill>
                  <a:srgbClr val="FF0000"/>
                </a:solidFill>
                <a:latin typeface="Kristen ITC" pitchFamily="66" charset="0"/>
              </a:rPr>
            </a:br>
            <a:r>
              <a:rPr lang="es-CO" dirty="0" smtClean="0">
                <a:solidFill>
                  <a:srgbClr val="FF0000"/>
                </a:solidFill>
                <a:latin typeface="Kristen ITC" pitchFamily="66" charset="0"/>
              </a:rPr>
              <a:t>con Linux que con Windows</a:t>
            </a:r>
            <a:endParaRPr lang="es-CO" dirty="0">
              <a:solidFill>
                <a:srgbClr val="FF0000"/>
              </a:solidFill>
              <a:latin typeface="Kristen ITC" pitchFamily="66" charset="0"/>
            </a:endParaRPr>
          </a:p>
        </p:txBody>
      </p:sp>
      <p:pic>
        <p:nvPicPr>
          <p:cNvPr id="4098" name="Picture 2" descr="http://www.imagenesanimadas.net/Informatica/Virus/virus08.gif"/>
          <p:cNvPicPr>
            <a:picLocks noChangeAspect="1" noChangeArrowheads="1" noCrop="1"/>
          </p:cNvPicPr>
          <p:nvPr/>
        </p:nvPicPr>
        <p:blipFill>
          <a:blip r:embed="rId3" cstate="print"/>
          <a:srcRect/>
          <a:stretch>
            <a:fillRect/>
          </a:stretch>
        </p:blipFill>
        <p:spPr bwMode="auto">
          <a:xfrm>
            <a:off x="6372200" y="5010133"/>
            <a:ext cx="2771800" cy="1847867"/>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41</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41</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CO" sz="2000" dirty="0" smtClean="0"/>
              <a:t>Cuando presionas en el botón "Responder" te manda a otra pagina donde podes escribir, abajo de ese cuadro se encuentra un botón que dice "Administrar archivos adjuntos" lo presiones y se abrirá una ventanita. Luego de eso presiona en el botón "Examinar" busca la </a:t>
            </a:r>
            <a:r>
              <a:rPr lang="es-CO" sz="2000" u="sng" dirty="0" smtClean="0">
                <a:hlinkClick r:id="rId3"/>
              </a:rPr>
              <a:t>foto</a:t>
            </a:r>
            <a:r>
              <a:rPr lang="es-CO" sz="2000" dirty="0" smtClean="0"/>
              <a:t> en cuestión y presiona en "Adjuntar" demorara un momento y tu foto estará cargada. Luego de eso cierra esa ventana</a:t>
            </a:r>
            <a:endParaRPr lang="es-CO" sz="2000" dirty="0"/>
          </a:p>
        </p:txBody>
      </p:sp>
      <p:sp>
        <p:nvSpPr>
          <p:cNvPr id="2" name="1 Título"/>
          <p:cNvSpPr>
            <a:spLocks noGrp="1"/>
          </p:cNvSpPr>
          <p:nvPr>
            <p:ph type="title"/>
          </p:nvPr>
        </p:nvSpPr>
        <p:spPr>
          <a:noFill/>
        </p:spPr>
        <p:txBody>
          <a:bodyPr>
            <a:noAutofit/>
          </a:bodyPr>
          <a:lstStyle/>
          <a:p>
            <a:pPr algn="ctr"/>
            <a:r>
              <a:rPr lang="es-CO" sz="3600" dirty="0" smtClean="0">
                <a:solidFill>
                  <a:srgbClr val="FF0000"/>
                </a:solidFill>
                <a:latin typeface="Kristen ITC" pitchFamily="66" charset="0"/>
              </a:rPr>
              <a:t>Solo puedo usar internet como roto</a:t>
            </a:r>
            <a:br>
              <a:rPr lang="es-CO" sz="3600" dirty="0" smtClean="0">
                <a:solidFill>
                  <a:srgbClr val="FF0000"/>
                </a:solidFill>
                <a:latin typeface="Kristen ITC" pitchFamily="66" charset="0"/>
              </a:rPr>
            </a:br>
            <a:r>
              <a:rPr lang="es-CO" sz="3600" dirty="0" smtClean="0">
                <a:solidFill>
                  <a:srgbClr val="FF0000"/>
                </a:solidFill>
                <a:latin typeface="Kristen ITC" pitchFamily="66" charset="0"/>
              </a:rPr>
              <a:t>que hago para poder</a:t>
            </a:r>
            <a:endParaRPr lang="es-CO" sz="3600" dirty="0">
              <a:solidFill>
                <a:srgbClr val="FF0000"/>
              </a:solidFill>
              <a:latin typeface="Kristen ITC" pitchFamily="66" charset="0"/>
            </a:endParaRPr>
          </a:p>
        </p:txBody>
      </p:sp>
      <p:pic>
        <p:nvPicPr>
          <p:cNvPr id="3074" name="Picture 2" descr="http://www.imagenesanimadas.net/Informatica/Informaticos/informatico01.gif"/>
          <p:cNvPicPr>
            <a:picLocks noChangeAspect="1" noChangeArrowheads="1" noCrop="1"/>
          </p:cNvPicPr>
          <p:nvPr/>
        </p:nvPicPr>
        <p:blipFill>
          <a:blip r:embed="rId4" cstate="print"/>
          <a:srcRect/>
          <a:stretch>
            <a:fillRect/>
          </a:stretch>
        </p:blipFill>
        <p:spPr bwMode="auto">
          <a:xfrm>
            <a:off x="5724128" y="3319518"/>
            <a:ext cx="3955132" cy="3753342"/>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42</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42</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481328"/>
            <a:ext cx="8686800" cy="4395944"/>
          </a:xfrm>
        </p:spPr>
        <p:txBody>
          <a:bodyPr>
            <a:noAutofit/>
          </a:bodyPr>
          <a:lstStyle/>
          <a:p>
            <a:r>
              <a:rPr lang="es-CO" sz="2000" b="1" dirty="0" smtClean="0"/>
              <a:t>Información del sistema</a:t>
            </a:r>
            <a:endParaRPr lang="es-CO" sz="2000" dirty="0" smtClean="0"/>
          </a:p>
          <a:p>
            <a:r>
              <a:rPr lang="es-CO" sz="2000" dirty="0" smtClean="0"/>
              <a:t>host ñame : Devuelve el nombre de la máquina. </a:t>
            </a:r>
          </a:p>
          <a:p>
            <a:r>
              <a:rPr lang="es-CO" sz="2000" dirty="0" smtClean="0"/>
              <a:t>optime : Devuelve la cantidad de tiempo trascurrido desde la ultima vez que se arranco el sistema, la cantidad de usuarios trabajando en el sistema y el load averigüe (carga del sistema). </a:t>
            </a:r>
          </a:p>
          <a:p>
            <a:r>
              <a:rPr lang="es-CO" sz="2000" dirty="0" smtClean="0"/>
              <a:t>úname -a : Información sobre el sistema operativo de la</a:t>
            </a:r>
          </a:p>
          <a:p>
            <a:r>
              <a:rPr lang="es-CO" sz="2000" dirty="0" smtClean="0"/>
              <a:t>dmesg|more : Imprime el "ring buffer" del kernel. </a:t>
            </a:r>
          </a:p>
          <a:p>
            <a:r>
              <a:rPr lang="es-CO" sz="2000" dirty="0" smtClean="0"/>
              <a:t>free -tm : Información sobre la cantidad de memoria disponible</a:t>
            </a:r>
          </a:p>
          <a:p>
            <a:r>
              <a:rPr lang="es-CO" sz="2000" dirty="0" smtClean="0"/>
              <a:t>df -h Información sobre todo los dispositivos montados en la máquina. </a:t>
            </a:r>
          </a:p>
          <a:p>
            <a:r>
              <a:rPr lang="es-CO" sz="2000" dirty="0" smtClean="0"/>
              <a:t>du -bh /|more : Información sobre el espacio ocupado por cada subdirectorio, comenzando en el directorio raiz /. </a:t>
            </a:r>
          </a:p>
          <a:p>
            <a:endParaRPr lang="es-CO" sz="1400" dirty="0"/>
          </a:p>
        </p:txBody>
      </p:sp>
      <p:sp>
        <p:nvSpPr>
          <p:cNvPr id="2" name="1 Título"/>
          <p:cNvSpPr>
            <a:spLocks noGrp="1"/>
          </p:cNvSpPr>
          <p:nvPr>
            <p:ph type="title"/>
          </p:nvPr>
        </p:nvSpPr>
        <p:spPr>
          <a:noFill/>
        </p:spPr>
        <p:txBody>
          <a:bodyPr>
            <a:normAutofit/>
          </a:bodyPr>
          <a:lstStyle/>
          <a:p>
            <a:pPr algn="ctr"/>
            <a:r>
              <a:rPr lang="es-CO" sz="4000" dirty="0" smtClean="0">
                <a:solidFill>
                  <a:srgbClr val="FF0000"/>
                </a:solidFill>
                <a:latin typeface="Kristen ITC" pitchFamily="66" charset="0"/>
              </a:rPr>
              <a:t>Lista de comandos</a:t>
            </a:r>
            <a:endParaRPr lang="es-CO" sz="4000" dirty="0">
              <a:solidFill>
                <a:srgbClr val="FF0000"/>
              </a:solidFill>
              <a:latin typeface="Kristen ITC" pitchFamily="66" charset="0"/>
            </a:endParaRPr>
          </a:p>
        </p:txBody>
      </p:sp>
      <p:pic>
        <p:nvPicPr>
          <p:cNvPr id="2050" name="Picture 2" descr="http://www.imagenesanimadas.net/Informatica/Informaticos/informatico14.gif"/>
          <p:cNvPicPr>
            <a:picLocks noChangeAspect="1" noChangeArrowheads="1" noCrop="1"/>
          </p:cNvPicPr>
          <p:nvPr/>
        </p:nvPicPr>
        <p:blipFill>
          <a:blip r:embed="rId4" cstate="print"/>
          <a:srcRect/>
          <a:stretch>
            <a:fillRect/>
          </a:stretch>
        </p:blipFill>
        <p:spPr bwMode="auto">
          <a:xfrm>
            <a:off x="6734175" y="5048249"/>
            <a:ext cx="2409825" cy="1809751"/>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43</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43</a:t>
            </a:r>
            <a:endParaRPr lang="es-CO" dirty="0"/>
          </a:p>
        </p:txBody>
      </p:sp>
    </p:spTree>
  </p:cSld>
  <p:clrMapOvr>
    <a:masterClrMapping/>
  </p:clrMapOvr>
  <p:transition>
    <p:newsflash/>
    <p:sndAc>
      <p:stSnd>
        <p:snd r:embed="rId3" name="whoosh.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sz="2000" dirty="0" smtClean="0">
                <a:latin typeface="Arial Unicode MS" pitchFamily="34" charset="-128"/>
                <a:ea typeface="Arial Unicode MS" pitchFamily="34" charset="-128"/>
                <a:cs typeface="Arial Unicode MS" pitchFamily="34" charset="-128"/>
              </a:rPr>
              <a:t>Como mínimo se necesitan 4Mb de memoria RAM para utilizar Linux, esta cantidad es como se indica mínima y no apta para trabajar con sistemas gráficos. </a:t>
            </a:r>
          </a:p>
          <a:p>
            <a:r>
              <a:rPr lang="es-ES" sz="2000" dirty="0" smtClean="0">
                <a:latin typeface="Arial Unicode MS" pitchFamily="34" charset="-128"/>
                <a:ea typeface="Arial Unicode MS" pitchFamily="34" charset="-128"/>
                <a:cs typeface="Arial Unicode MS" pitchFamily="34" charset="-128"/>
              </a:rPr>
              <a:t>Para trabajar con las XWindow de una manera semi-decente (dependerá del entorno gráfico utilizado) se necesitará como minimo 16Mb. </a:t>
            </a:r>
          </a:p>
          <a:p>
            <a:r>
              <a:rPr lang="es-ES" sz="2000" dirty="0" smtClean="0">
                <a:latin typeface="Arial Unicode MS" pitchFamily="34" charset="-128"/>
                <a:ea typeface="Arial Unicode MS" pitchFamily="34" charset="-128"/>
                <a:cs typeface="Arial Unicode MS" pitchFamily="34" charset="-128"/>
              </a:rPr>
              <a:t>Para un uso intensivo y para trabajar con programas que requieren muchos recursos, se recomienda de 32Mb en adelante. Cuanta mas memoria se tenga, mas suelto trabajará nuestro sistema y mas programas podremos tener cargados en memoria</a:t>
            </a:r>
          </a:p>
          <a:p>
            <a:endParaRPr lang="es-CO" dirty="0">
              <a:latin typeface="Arial Unicode MS" pitchFamily="34" charset="-128"/>
              <a:ea typeface="Arial Unicode MS" pitchFamily="34" charset="-128"/>
              <a:cs typeface="Arial Unicode MS" pitchFamily="34" charset="-128"/>
            </a:endParaRPr>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Cuanta memoria necesito</a:t>
            </a:r>
            <a:br>
              <a:rPr lang="es-CO" dirty="0" smtClean="0">
                <a:solidFill>
                  <a:srgbClr val="FF0000"/>
                </a:solidFill>
                <a:latin typeface="Kristen ITC" pitchFamily="66" charset="0"/>
              </a:rPr>
            </a:br>
            <a:r>
              <a:rPr lang="es-CO" dirty="0" smtClean="0">
                <a:solidFill>
                  <a:srgbClr val="FF0000"/>
                </a:solidFill>
                <a:latin typeface="Kristen ITC" pitchFamily="66" charset="0"/>
              </a:rPr>
              <a:t>para instalar linux</a:t>
            </a:r>
            <a:endParaRPr lang="es-CO" dirty="0">
              <a:solidFill>
                <a:srgbClr val="FF0000"/>
              </a:solidFill>
              <a:latin typeface="Kristen ITC" pitchFamily="66" charset="0"/>
            </a:endParaRPr>
          </a:p>
        </p:txBody>
      </p:sp>
      <p:pic>
        <p:nvPicPr>
          <p:cNvPr id="41986" name="Picture 2" descr="penguin_read_md_wht.gif"/>
          <p:cNvPicPr>
            <a:picLocks noChangeAspect="1" noChangeArrowheads="1" noCrop="1"/>
          </p:cNvPicPr>
          <p:nvPr/>
        </p:nvPicPr>
        <p:blipFill>
          <a:blip r:embed="rId3" cstate="print"/>
          <a:srcRect/>
          <a:stretch>
            <a:fillRect/>
          </a:stretch>
        </p:blipFill>
        <p:spPr bwMode="auto">
          <a:xfrm>
            <a:off x="6660232" y="5301208"/>
            <a:ext cx="2518340" cy="1556792"/>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5</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05</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2536" y="1481328"/>
            <a:ext cx="8939336" cy="4525963"/>
          </a:xfrm>
        </p:spPr>
        <p:txBody>
          <a:bodyPr>
            <a:normAutofit fontScale="92500" lnSpcReduction="20000"/>
          </a:bodyPr>
          <a:lstStyle/>
          <a:p>
            <a:r>
              <a:rPr lang="es-ES" dirty="0" smtClean="0"/>
              <a:t>Lo que necesitamos:</a:t>
            </a:r>
            <a:br>
              <a:rPr lang="es-ES" dirty="0" smtClean="0"/>
            </a:br>
            <a:endParaRPr lang="es-ES" dirty="0" smtClean="0"/>
          </a:p>
          <a:p>
            <a:r>
              <a:rPr lang="es-ES" dirty="0" smtClean="0"/>
              <a:t>Un </a:t>
            </a:r>
            <a:r>
              <a:rPr lang="es-ES" dirty="0" smtClean="0"/>
              <a:t>apoda </a:t>
            </a:r>
            <a:r>
              <a:rPr lang="es-ES" dirty="0" smtClean="0"/>
              <a:t>soportado (no puede ser </a:t>
            </a:r>
            <a:r>
              <a:rPr lang="es-ES" dirty="0" smtClean="0">
                <a:hlinkClick r:id="rId3"/>
              </a:rPr>
              <a:t>un Nano de segunda generación</a:t>
            </a:r>
            <a:r>
              <a:rPr lang="es-ES" dirty="0" smtClean="0"/>
              <a:t>, </a:t>
            </a:r>
            <a:r>
              <a:rPr lang="es-ES" dirty="0" smtClean="0">
                <a:hlinkClick r:id="rId4"/>
              </a:rPr>
              <a:t>un </a:t>
            </a:r>
            <a:r>
              <a:rPr lang="es-ES" dirty="0" smtClean="0">
                <a:hlinkClick r:id="rId4"/>
              </a:rPr>
              <a:t>apoda </a:t>
            </a:r>
            <a:r>
              <a:rPr lang="es-ES" dirty="0" smtClean="0">
                <a:hlinkClick r:id="rId4"/>
              </a:rPr>
              <a:t>de 5.5 generación</a:t>
            </a:r>
            <a:r>
              <a:rPr lang="es-ES" dirty="0" smtClean="0"/>
              <a:t>, ni, obviamente, un </a:t>
            </a:r>
            <a:r>
              <a:rPr lang="es-ES" dirty="0" smtClean="0"/>
              <a:t>Shuffle</a:t>
            </a:r>
            <a:r>
              <a:rPr lang="es-ES" dirty="0" smtClean="0"/>
              <a:t>).</a:t>
            </a:r>
            <a:br>
              <a:rPr lang="es-ES" dirty="0" smtClean="0"/>
            </a:br>
            <a:endParaRPr lang="es-ES" dirty="0" smtClean="0"/>
          </a:p>
          <a:p>
            <a:r>
              <a:rPr lang="es-ES" dirty="0" smtClean="0"/>
              <a:t>Un PC con sistema operativo Windows. No puedes utilizar Linux o OS X ya que utilizaremos un instalador no oficial que corre sólo en Windows, además de que los accesos a las particiones del </a:t>
            </a:r>
            <a:r>
              <a:rPr lang="es-ES" dirty="0" smtClean="0"/>
              <a:t>iPod</a:t>
            </a:r>
            <a:r>
              <a:rPr lang="es-ES" dirty="0" smtClean="0"/>
              <a:t> son diferentes dependiendo del sistema operativo.</a:t>
            </a:r>
            <a:br>
              <a:rPr lang="es-ES" dirty="0" smtClean="0"/>
            </a:br>
            <a:endParaRPr lang="es-ES" dirty="0" smtClean="0"/>
          </a:p>
          <a:p>
            <a:r>
              <a:rPr lang="es-ES" dirty="0" smtClean="0"/>
              <a:t>Un Escritorio limpio. O una carpeta limpia, tú decides.</a:t>
            </a:r>
          </a:p>
          <a:p>
            <a:endParaRPr lang="es-CO" dirty="0">
              <a:latin typeface="Arial Unicode MS" pitchFamily="34" charset="-128"/>
              <a:ea typeface="Arial Unicode MS" pitchFamily="34" charset="-128"/>
              <a:cs typeface="Arial Unicode MS" pitchFamily="34" charset="-128"/>
            </a:endParaRPr>
          </a:p>
        </p:txBody>
      </p:sp>
      <p:sp>
        <p:nvSpPr>
          <p:cNvPr id="2" name="1 Título"/>
          <p:cNvSpPr>
            <a:spLocks noGrp="1"/>
          </p:cNvSpPr>
          <p:nvPr>
            <p:ph type="title"/>
          </p:nvPr>
        </p:nvSpPr>
        <p:spPr>
          <a:noFill/>
        </p:spPr>
        <p:txBody>
          <a:bodyPr>
            <a:normAutofit fontScale="90000"/>
          </a:bodyPr>
          <a:lstStyle/>
          <a:p>
            <a:pPr algn="ctr"/>
            <a:r>
              <a:rPr lang="es-CO" dirty="0" smtClean="0">
                <a:solidFill>
                  <a:srgbClr val="FF0000"/>
                </a:solidFill>
                <a:latin typeface="Kristen ITC" pitchFamily="66" charset="0"/>
              </a:rPr>
              <a:t>Funcionara en mi </a:t>
            </a:r>
            <a:br>
              <a:rPr lang="es-CO" dirty="0" smtClean="0">
                <a:solidFill>
                  <a:srgbClr val="FF0000"/>
                </a:solidFill>
                <a:latin typeface="Kristen ITC" pitchFamily="66" charset="0"/>
              </a:rPr>
            </a:br>
            <a:r>
              <a:rPr lang="es-CO" dirty="0" smtClean="0">
                <a:solidFill>
                  <a:srgbClr val="FF0000"/>
                </a:solidFill>
                <a:latin typeface="Kristen ITC" pitchFamily="66" charset="0"/>
              </a:rPr>
              <a:t>equipo linux</a:t>
            </a:r>
            <a:endParaRPr lang="es-CO" dirty="0">
              <a:solidFill>
                <a:srgbClr val="FF0000"/>
              </a:solidFill>
              <a:latin typeface="Kristen ITC" pitchFamily="66" charset="0"/>
            </a:endParaRPr>
          </a:p>
        </p:txBody>
      </p:sp>
      <p:pic>
        <p:nvPicPr>
          <p:cNvPr id="40962" name="Picture 2" descr="penguin_with_laptop_md_wht.gif"/>
          <p:cNvPicPr>
            <a:picLocks noChangeAspect="1" noChangeArrowheads="1" noCrop="1"/>
          </p:cNvPicPr>
          <p:nvPr/>
        </p:nvPicPr>
        <p:blipFill>
          <a:blip r:embed="rId5" cstate="print"/>
          <a:srcRect/>
          <a:stretch>
            <a:fillRect/>
          </a:stretch>
        </p:blipFill>
        <p:spPr bwMode="auto">
          <a:xfrm>
            <a:off x="7596336" y="4949919"/>
            <a:ext cx="1547664" cy="1908081"/>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6</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06</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10000"/>
          </a:bodyPr>
          <a:lstStyle/>
          <a:p>
            <a:r>
              <a:rPr lang="es-ES" dirty="0" smtClean="0"/>
              <a:t>Linux es un sistema de libre distribución por lo que </a:t>
            </a:r>
            <a:r>
              <a:rPr lang="es-ES" dirty="0" smtClean="0"/>
              <a:t>podéis </a:t>
            </a:r>
            <a:r>
              <a:rPr lang="es-ES" dirty="0" smtClean="0"/>
              <a:t>encontrar todos los ficheros/programas necesarios para su funcionamiento en multitud de servidores conectados a Internet. La tarea de reunir todos los ficheros/programas necesarios, </a:t>
            </a:r>
            <a:r>
              <a:rPr lang="es-ES" dirty="0" smtClean="0"/>
              <a:t>así </a:t>
            </a:r>
            <a:r>
              <a:rPr lang="es-ES" dirty="0" smtClean="0"/>
              <a:t>com</a:t>
            </a:r>
            <a:r>
              <a:rPr lang="es-ES" dirty="0" smtClean="0"/>
              <a:t> instalarlos en tu sistema puede ser una tarea bastante complicada y no apta para muchos. Por esto mismo, nacieron las llamadas distribuciones de Linux, empresas que se dedican a hacer el trabajo "sucio" para nuestro beneficio y comodidad.</a:t>
            </a:r>
          </a:p>
          <a:p>
            <a:r>
              <a:rPr lang="es-ES" dirty="0" smtClean="0"/>
              <a:t>Una distribución no es otra cosa, que una recopilación de programas y ficheros, organizados y preparados para su instalación.</a:t>
            </a:r>
            <a:endParaRPr lang="es-ES" dirty="0"/>
          </a:p>
        </p:txBody>
      </p:sp>
      <p:sp>
        <p:nvSpPr>
          <p:cNvPr id="2" name="1 Título"/>
          <p:cNvSpPr>
            <a:spLocks noGrp="1"/>
          </p:cNvSpPr>
          <p:nvPr>
            <p:ph type="title"/>
          </p:nvPr>
        </p:nvSpPr>
        <p:spPr>
          <a:noFill/>
        </p:spPr>
        <p:txBody>
          <a:bodyPr/>
          <a:lstStyle/>
          <a:p>
            <a:pPr algn="ctr"/>
            <a:r>
              <a:rPr lang="es-CO" dirty="0" smtClean="0">
                <a:solidFill>
                  <a:srgbClr val="FF0000"/>
                </a:solidFill>
                <a:latin typeface="Kristen ITC" pitchFamily="66" charset="0"/>
              </a:rPr>
              <a:t>Como consigo linux</a:t>
            </a:r>
            <a:endParaRPr lang="es-CO" dirty="0">
              <a:solidFill>
                <a:srgbClr val="FF0000"/>
              </a:solidFill>
              <a:latin typeface="Kristen ITC" pitchFamily="66" charset="0"/>
            </a:endParaRPr>
          </a:p>
        </p:txBody>
      </p:sp>
      <p:pic>
        <p:nvPicPr>
          <p:cNvPr id="39938" name="Picture 2" descr="http://www.imagenesanimadas.net/Informatica/Linux/linux01.gif"/>
          <p:cNvPicPr>
            <a:picLocks noChangeAspect="1" noChangeArrowheads="1" noCrop="1"/>
          </p:cNvPicPr>
          <p:nvPr/>
        </p:nvPicPr>
        <p:blipFill>
          <a:blip r:embed="rId3" cstate="print"/>
          <a:srcRect/>
          <a:stretch>
            <a:fillRect/>
          </a:stretch>
        </p:blipFill>
        <p:spPr bwMode="auto">
          <a:xfrm>
            <a:off x="381128" y="5589240"/>
            <a:ext cx="8272321" cy="1268761"/>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7</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07</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sz="2000" dirty="0" smtClean="0"/>
              <a:t>En estos momentos </a:t>
            </a:r>
            <a:r>
              <a:rPr lang="es-ES" sz="2000" dirty="0" smtClean="0"/>
              <a:t>open </a:t>
            </a:r>
            <a:r>
              <a:rPr lang="es-ES" sz="2000" dirty="0" smtClean="0"/>
              <a:t>suse</a:t>
            </a:r>
            <a:r>
              <a:rPr lang="es-ES" sz="2000" dirty="0" smtClean="0"/>
              <a:t> s </a:t>
            </a:r>
            <a:r>
              <a:rPr lang="es-ES" sz="2000" dirty="0" smtClean="0"/>
              <a:t>la mejor distribución para portátiles, terreno en el que brilla especialmente gracias a sus magníficas herramientas de conectividad. La gestión de los planes de energía es muy granular, lo que permite personalizarlos enormemente según las necesidades que podamos tener.</a:t>
            </a:r>
          </a:p>
          <a:p>
            <a:r>
              <a:rPr lang="es-ES" sz="2000" b="1" dirty="0" smtClean="0"/>
              <a:t>Mejor distribución Linux para la empresa</a:t>
            </a:r>
          </a:p>
          <a:p>
            <a:r>
              <a:rPr lang="es-ES" sz="2000" dirty="0" smtClean="0"/>
              <a:t>En esta categoría compiten varias distribuciones interesantes, y es </a:t>
            </a:r>
            <a:r>
              <a:rPr lang="es-ES" sz="2000" dirty="0" smtClean="0"/>
              <a:t>difícil </a:t>
            </a:r>
            <a:r>
              <a:rPr lang="es-ES" sz="2000" dirty="0" smtClean="0"/>
              <a:t>destacar sólo a una, pero a la postre el premio recaería </a:t>
            </a:r>
            <a:r>
              <a:rPr lang="es-ES" sz="2000" dirty="0" smtClean="0"/>
              <a:t>suse</a:t>
            </a:r>
            <a:r>
              <a:rPr lang="es-ES" sz="2000" dirty="0" smtClean="0"/>
              <a:t> Linux (SLED</a:t>
            </a:r>
            <a:r>
              <a:rPr lang="es-ES" sz="2000" dirty="0" smtClean="0"/>
              <a:t>). La razón es simple: aunque SLED y su principal competidor, </a:t>
            </a:r>
            <a:r>
              <a:rPr lang="es-ES" sz="2000" dirty="0" smtClean="0"/>
              <a:t>red </a:t>
            </a:r>
            <a:r>
              <a:rPr lang="es-ES" sz="2000" dirty="0" smtClean="0"/>
              <a:t>hat</a:t>
            </a:r>
            <a:endParaRPr lang="es-ES" sz="2000" dirty="0" smtClean="0"/>
          </a:p>
          <a:p>
            <a:endParaRPr lang="es-CO" sz="2000" dirty="0"/>
          </a:p>
        </p:txBody>
      </p:sp>
      <p:sp>
        <p:nvSpPr>
          <p:cNvPr id="2" name="1 Título"/>
          <p:cNvSpPr>
            <a:spLocks noGrp="1"/>
          </p:cNvSpPr>
          <p:nvPr>
            <p:ph type="title"/>
          </p:nvPr>
        </p:nvSpPr>
        <p:spPr>
          <a:noFill/>
        </p:spPr>
        <p:txBody>
          <a:bodyPr/>
          <a:lstStyle/>
          <a:p>
            <a:pPr algn="ctr"/>
            <a:r>
              <a:rPr lang="es-CO" dirty="0" smtClean="0">
                <a:solidFill>
                  <a:srgbClr val="FF0000"/>
                </a:solidFill>
                <a:latin typeface="Kristen ITC" pitchFamily="66" charset="0"/>
              </a:rPr>
              <a:t>Que distribución es mejor</a:t>
            </a:r>
            <a:endParaRPr lang="es-CO" dirty="0">
              <a:solidFill>
                <a:srgbClr val="FF0000"/>
              </a:solidFill>
              <a:latin typeface="Kristen ITC" pitchFamily="66" charset="0"/>
            </a:endParaRPr>
          </a:p>
        </p:txBody>
      </p:sp>
      <p:pic>
        <p:nvPicPr>
          <p:cNvPr id="38914" name="Picture 2" descr="tux_computer_bug_hunt_md_wht.gif"/>
          <p:cNvPicPr>
            <a:picLocks noChangeAspect="1" noChangeArrowheads="1" noCrop="1"/>
          </p:cNvPicPr>
          <p:nvPr/>
        </p:nvPicPr>
        <p:blipFill>
          <a:blip r:embed="rId4" cstate="print"/>
          <a:srcRect/>
          <a:stretch>
            <a:fillRect/>
          </a:stretch>
        </p:blipFill>
        <p:spPr bwMode="auto">
          <a:xfrm>
            <a:off x="7524328" y="5429250"/>
            <a:ext cx="1428750" cy="1428750"/>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8</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08</a:t>
            </a:r>
            <a:endParaRPr lang="es-CO" dirty="0"/>
          </a:p>
        </p:txBody>
      </p:sp>
    </p:spTree>
  </p:cSld>
  <p:clrMapOvr>
    <a:masterClrMapping/>
  </p:clrMapOvr>
  <p:transition>
    <p:newsflash/>
    <p:sndAc>
      <p:stSnd>
        <p:snd r:embed="rId3" name="whoosh.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sz="2000" dirty="0" smtClean="0"/>
              <a:t>Es una realidad el que el 95% de </a:t>
            </a:r>
            <a:r>
              <a:rPr lang="es-ES" sz="2000" dirty="0" smtClean="0"/>
              <a:t>PC's</a:t>
            </a:r>
            <a:r>
              <a:rPr lang="es-ES" sz="2000" dirty="0" smtClean="0"/>
              <a:t> del mundo tienen instalada alguna versión de Windows, </a:t>
            </a:r>
            <a:r>
              <a:rPr lang="es-ES" sz="2000" dirty="0" smtClean="0"/>
              <a:t>loi</a:t>
            </a:r>
            <a:r>
              <a:rPr lang="es-ES" sz="2000" dirty="0" smtClean="0"/>
              <a:t> que hace casi seguro que virtualmente todos los usuarios finales y un enorme porcentaje de gente encargada de desarrollo y administración de redes sólo conoce este sistema operativo, lo que cierra las posibilidades de poder comenzar de lleno en cualquier otro, ya sea </a:t>
            </a:r>
            <a:r>
              <a:rPr lang="es-ES" sz="2000" dirty="0" smtClean="0"/>
              <a:t>MacOS</a:t>
            </a:r>
            <a:r>
              <a:rPr lang="es-ES" sz="2000" dirty="0" smtClean="0"/>
              <a:t>, </a:t>
            </a:r>
            <a:r>
              <a:rPr lang="es-ES" sz="2000" dirty="0" smtClean="0"/>
              <a:t>Solaris</a:t>
            </a:r>
            <a:r>
              <a:rPr lang="es-ES" sz="2000" dirty="0" smtClean="0"/>
              <a:t>, </a:t>
            </a:r>
            <a:r>
              <a:rPr lang="es-ES" sz="2000" dirty="0" smtClean="0"/>
              <a:t>FreeBSD</a:t>
            </a:r>
            <a:r>
              <a:rPr lang="es-ES" sz="2000" dirty="0" smtClean="0"/>
              <a:t> o GNU/Linux. Conclusión: casi seguro que comenzaremos con una computadora con sistema operativo dual; de hecho, se considera que la gran mayoría de usuarios de GNU/Linux comenzaron de esta forma y muchos, por cuestiones de trabajo o costumbre (de los hermanos que utilizan la PC, claro), lo mantienen a lo largo de la vida de su computadora</a:t>
            </a:r>
            <a:endParaRPr lang="es-CO" sz="2000" dirty="0"/>
          </a:p>
        </p:txBody>
      </p:sp>
      <p:sp>
        <p:nvSpPr>
          <p:cNvPr id="2" name="1 Título"/>
          <p:cNvSpPr>
            <a:spLocks noGrp="1"/>
          </p:cNvSpPr>
          <p:nvPr>
            <p:ph type="title"/>
          </p:nvPr>
        </p:nvSpPr>
        <p:spPr>
          <a:xfrm>
            <a:off x="395536" y="404664"/>
            <a:ext cx="8229600" cy="1143000"/>
          </a:xfrm>
          <a:noFill/>
        </p:spPr>
        <p:txBody>
          <a:bodyPr>
            <a:normAutofit fontScale="90000"/>
          </a:bodyPr>
          <a:lstStyle/>
          <a:p>
            <a:pPr algn="ctr"/>
            <a:r>
              <a:rPr lang="es-CO" dirty="0" smtClean="0">
                <a:solidFill>
                  <a:srgbClr val="FF0000"/>
                </a:solidFill>
                <a:latin typeface="Kristen ITC" pitchFamily="66" charset="0"/>
              </a:rPr>
              <a:t>Puedo tener mas de un sistema</a:t>
            </a:r>
            <a:br>
              <a:rPr lang="es-CO" dirty="0" smtClean="0">
                <a:solidFill>
                  <a:srgbClr val="FF0000"/>
                </a:solidFill>
                <a:latin typeface="Kristen ITC" pitchFamily="66" charset="0"/>
              </a:rPr>
            </a:br>
            <a:r>
              <a:rPr lang="es-CO" dirty="0" smtClean="0">
                <a:solidFill>
                  <a:srgbClr val="FF0000"/>
                </a:solidFill>
                <a:latin typeface="Kristen ITC" pitchFamily="66" charset="0"/>
              </a:rPr>
              <a:t>en mi equipo</a:t>
            </a:r>
            <a:r>
              <a:rPr lang="es-CO" dirty="0" smtClean="0"/>
              <a:t/>
            </a:r>
            <a:br>
              <a:rPr lang="es-CO" dirty="0" smtClean="0"/>
            </a:br>
            <a:endParaRPr lang="es-CO" dirty="0"/>
          </a:p>
        </p:txBody>
      </p:sp>
      <p:pic>
        <p:nvPicPr>
          <p:cNvPr id="36866" name="Picture 2" descr="tux_eating_sardines_md_wht.gif"/>
          <p:cNvPicPr>
            <a:picLocks noChangeAspect="1" noChangeArrowheads="1" noCrop="1"/>
          </p:cNvPicPr>
          <p:nvPr/>
        </p:nvPicPr>
        <p:blipFill>
          <a:blip r:embed="rId3" cstate="print"/>
          <a:srcRect/>
          <a:stretch>
            <a:fillRect/>
          </a:stretch>
        </p:blipFill>
        <p:spPr bwMode="auto">
          <a:xfrm>
            <a:off x="7371186" y="5085184"/>
            <a:ext cx="1772814" cy="1772816"/>
          </a:xfrm>
          <a:prstGeom prst="rect">
            <a:avLst/>
          </a:prstGeom>
          <a:noFill/>
        </p:spPr>
      </p:pic>
      <p:sp>
        <p:nvSpPr>
          <p:cNvPr id="5" name="4 Marcador de fecha"/>
          <p:cNvSpPr>
            <a:spLocks noGrp="1"/>
          </p:cNvSpPr>
          <p:nvPr>
            <p:ph type="dt" sz="half" idx="10"/>
          </p:nvPr>
        </p:nvSpPr>
        <p:spPr/>
        <p:txBody>
          <a:bodyPr/>
          <a:lstStyle/>
          <a:p>
            <a:r>
              <a:rPr lang="es-CO" dirty="0" smtClean="0"/>
              <a:t>04/11/2010</a:t>
            </a:r>
            <a:endParaRPr lang="es-CO" dirty="0"/>
          </a:p>
        </p:txBody>
      </p:sp>
      <p:sp>
        <p:nvSpPr>
          <p:cNvPr id="6" name="5 Marcador de número de diapositiva"/>
          <p:cNvSpPr>
            <a:spLocks noGrp="1"/>
          </p:cNvSpPr>
          <p:nvPr>
            <p:ph type="sldNum" sz="quarter" idx="12"/>
          </p:nvPr>
        </p:nvSpPr>
        <p:spPr/>
        <p:txBody>
          <a:bodyPr/>
          <a:lstStyle/>
          <a:p>
            <a:fld id="{425561D9-AD40-422F-A79A-3501C0627ABD}" type="slidenum">
              <a:rPr lang="es-CO" smtClean="0"/>
              <a:pPr/>
              <a:t>9</a:t>
            </a:fld>
            <a:endParaRPr lang="es-CO" dirty="0"/>
          </a:p>
        </p:txBody>
      </p:sp>
      <p:sp>
        <p:nvSpPr>
          <p:cNvPr id="7" name="6 Rectángulo"/>
          <p:cNvSpPr/>
          <p:nvPr/>
        </p:nvSpPr>
        <p:spPr>
          <a:xfrm>
            <a:off x="8229600" y="0"/>
            <a:ext cx="914400" cy="43204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09</a:t>
            </a:r>
            <a:endParaRPr lang="es-CO" dirty="0"/>
          </a:p>
        </p:txBody>
      </p:sp>
    </p:spTree>
  </p:cSld>
  <p:clrMapOvr>
    <a:masterClrMapping/>
  </p:clrMapOvr>
  <p:transition>
    <p:newsflash/>
    <p:sndAc>
      <p:stSnd>
        <p:snd r:embed="rId2" name="whoosh.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455</TotalTime>
  <Words>4749</Words>
  <Application>Microsoft Office PowerPoint</Application>
  <PresentationFormat>Presentación en pantalla (4:3)</PresentationFormat>
  <Paragraphs>311</Paragraphs>
  <Slides>43</Slides>
  <Notes>6</Notes>
  <HiddenSlides>2</HiddenSlides>
  <MMClips>0</MMClips>
  <ScaleCrop>false</ScaleCrop>
  <HeadingPairs>
    <vt:vector size="4" baseType="variant">
      <vt:variant>
        <vt:lpstr>Tema</vt:lpstr>
      </vt:variant>
      <vt:variant>
        <vt:i4>1</vt:i4>
      </vt:variant>
      <vt:variant>
        <vt:lpstr>Títulos de diapositiva</vt:lpstr>
      </vt:variant>
      <vt:variant>
        <vt:i4>43</vt:i4>
      </vt:variant>
    </vt:vector>
  </HeadingPairs>
  <TitlesOfParts>
    <vt:vector size="44" baseType="lpstr">
      <vt:lpstr>Concurrencia</vt:lpstr>
      <vt:lpstr>Taller de cuarenta y dos preguntas Presentación de Linux </vt:lpstr>
      <vt:lpstr>Que es Linux</vt:lpstr>
      <vt:lpstr>Que es linux para mi</vt:lpstr>
      <vt:lpstr>Cuanto disco duro necesito para instalar linux</vt:lpstr>
      <vt:lpstr>Cuanta memoria necesito para instalar linux</vt:lpstr>
      <vt:lpstr>Funcionara en mi  equipo linux</vt:lpstr>
      <vt:lpstr>Como consigo linux</vt:lpstr>
      <vt:lpstr>Que distribución es mejor</vt:lpstr>
      <vt:lpstr>Puedo tener mas de un sistema en mi equipo </vt:lpstr>
      <vt:lpstr>Funcionan mis programas  juegos para window</vt:lpstr>
      <vt:lpstr>Que tengo que saber antes de instalar Linux</vt:lpstr>
      <vt:lpstr>Donde instalo Linux</vt:lpstr>
      <vt:lpstr>Que es una partición y como la creo</vt:lpstr>
      <vt:lpstr>Por que necesito diferentes particiones</vt:lpstr>
      <vt:lpstr>CUANTAS PARTICIONES NECESITO PARA INSTALAR LINUX</vt:lpstr>
      <vt:lpstr>Que es swap</vt:lpstr>
      <vt:lpstr>Cuantas swap en cesto</vt:lpstr>
      <vt:lpstr>No tengo sitio  en el disco duro que hago</vt:lpstr>
      <vt:lpstr>Como configurar el arranque de Linux</vt:lpstr>
      <vt:lpstr>Que es el Cerner</vt:lpstr>
      <vt:lpstr>Puedo trabajar normalmente como roOT</vt:lpstr>
      <vt:lpstr>Como abro/cirro mi cuenta</vt:lpstr>
      <vt:lpstr>Como puedo montar y  desmontar unidades en Linux</vt:lpstr>
      <vt:lpstr>COMO SE UTLIZAN LOS  EMPAQUETADORES DES/COMPRESORES</vt:lpstr>
      <vt:lpstr>Como cambian los permisos de ficheros y directorios</vt:lpstr>
      <vt:lpstr>Como apago mi equipo</vt:lpstr>
      <vt:lpstr>Que es x-Windows</vt:lpstr>
      <vt:lpstr>Como configuro las x-Windows</vt:lpstr>
      <vt:lpstr>Como cambio las resoluciones por defecto</vt:lpstr>
      <vt:lpstr>Como cambio el  escritorio virtual</vt:lpstr>
      <vt:lpstr>Como cambio el numero de colores por defecto</vt:lpstr>
      <vt:lpstr>Como arranco directamente en x-Windows</vt:lpstr>
      <vt:lpstr>Que es un gestor de ventanas</vt:lpstr>
      <vt:lpstr>Como elijo el gestor de ventanas que quiero arrancar</vt:lpstr>
      <vt:lpstr>Donde consigo un nuevo  gestor de ventanas</vt:lpstr>
      <vt:lpstr>Que es modem y puerto de serie</vt:lpstr>
      <vt:lpstr>Funcionan los win modem en  Linux y los modem pci </vt:lpstr>
      <vt:lpstr>Como se configura el puerto de serie</vt:lpstr>
      <vt:lpstr>Como compruebo que todo esta bien configurado</vt:lpstr>
      <vt:lpstr>Como conecto internet  con kde-kph</vt:lpstr>
      <vt:lpstr>Internet me va mucho mas lento  con Linux que con Windows</vt:lpstr>
      <vt:lpstr>Solo puedo usar internet como roto que hago para poder</vt:lpstr>
      <vt:lpstr>Lista de comandos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HumbertoVelandia</dc:creator>
  <cp:lastModifiedBy>Infodec</cp:lastModifiedBy>
  <cp:revision>58</cp:revision>
  <dcterms:created xsi:type="dcterms:W3CDTF">2010-11-03T20:18:00Z</dcterms:created>
  <dcterms:modified xsi:type="dcterms:W3CDTF">2010-11-11T23:12:00Z</dcterms:modified>
</cp:coreProperties>
</file>